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328" r:id="rId5"/>
    <p:sldId id="265" r:id="rId6"/>
    <p:sldId id="267" r:id="rId7"/>
    <p:sldId id="269" r:id="rId8"/>
    <p:sldId id="271" r:id="rId9"/>
    <p:sldId id="272" r:id="rId10"/>
    <p:sldId id="273" r:id="rId11"/>
    <p:sldId id="274" r:id="rId12"/>
    <p:sldId id="276" r:id="rId13"/>
    <p:sldId id="282" r:id="rId14"/>
    <p:sldId id="283" r:id="rId15"/>
    <p:sldId id="285" r:id="rId16"/>
    <p:sldId id="286" r:id="rId17"/>
    <p:sldId id="288" r:id="rId18"/>
    <p:sldId id="290" r:id="rId19"/>
    <p:sldId id="291" r:id="rId20"/>
    <p:sldId id="293" r:id="rId21"/>
    <p:sldId id="295" r:id="rId22"/>
    <p:sldId id="297" r:id="rId23"/>
    <p:sldId id="299" r:id="rId24"/>
    <p:sldId id="301" r:id="rId25"/>
    <p:sldId id="302" r:id="rId26"/>
    <p:sldId id="303" r:id="rId27"/>
    <p:sldId id="304" r:id="rId28"/>
    <p:sldId id="305" r:id="rId29"/>
    <p:sldId id="306" r:id="rId30"/>
    <p:sldId id="310" r:id="rId31"/>
    <p:sldId id="311" r:id="rId32"/>
    <p:sldId id="313" r:id="rId33"/>
    <p:sldId id="315" r:id="rId34"/>
    <p:sldId id="316" r:id="rId35"/>
    <p:sldId id="318" r:id="rId36"/>
    <p:sldId id="319" r:id="rId37"/>
    <p:sldId id="320" r:id="rId38"/>
    <p:sldId id="322" r:id="rId39"/>
    <p:sldId id="325" r:id="rId40"/>
    <p:sldId id="329" r:id="rId41"/>
    <p:sldId id="330" r:id="rId42"/>
    <p:sldId id="331" r:id="rId43"/>
    <p:sldId id="332" r:id="rId44"/>
    <p:sldId id="333" r:id="rId45"/>
    <p:sldId id="327"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14.10.2020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14.10.2020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85720" y="5143512"/>
            <a:ext cx="8358246" cy="1597856"/>
          </a:xfrm>
        </p:spPr>
        <p:txBody>
          <a:bodyPr>
            <a:normAutofit fontScale="85000" lnSpcReduction="20000"/>
          </a:bodyPr>
          <a:lstStyle/>
          <a:p>
            <a:pPr algn="ctr"/>
            <a:r>
              <a:rPr lang="tr-TR" sz="4400" b="1" dirty="0" smtClean="0">
                <a:solidFill>
                  <a:schemeClr val="tx2">
                    <a:lumMod val="10000"/>
                  </a:schemeClr>
                </a:solidFill>
                <a:effectLst>
                  <a:outerShdw blurRad="38100" dist="38100" dir="2700000" algn="tl">
                    <a:srgbClr val="C0C0C0"/>
                  </a:outerShdw>
                </a:effectLst>
                <a:latin typeface="Calibri" pitchFamily="34" charset="0"/>
                <a:cs typeface="Calibri" pitchFamily="34" charset="0"/>
              </a:rPr>
              <a:t>ORTA ÖĞRETİM YÖNETMELİĞİ</a:t>
            </a:r>
          </a:p>
          <a:p>
            <a:pPr algn="ctr"/>
            <a:r>
              <a:rPr lang="tr-TR" sz="4400" b="1" dirty="0" smtClean="0">
                <a:solidFill>
                  <a:schemeClr val="tx2">
                    <a:lumMod val="10000"/>
                  </a:schemeClr>
                </a:solidFill>
                <a:effectLst>
                  <a:outerShdw blurRad="38100" dist="38100" dir="2700000" algn="tl">
                    <a:srgbClr val="C0C0C0"/>
                  </a:outerShdw>
                </a:effectLst>
                <a:latin typeface="Calibri" pitchFamily="34" charset="0"/>
                <a:cs typeface="Calibri" pitchFamily="34" charset="0"/>
              </a:rPr>
              <a:t>(Sınıf Geçme, Okul Kuralları, Nakil İşlemleri, Ödül ve Disiplin Esasları)</a:t>
            </a:r>
          </a:p>
          <a:p>
            <a:pPr algn="ctr"/>
            <a:endParaRPr lang="tr-TR" sz="4400" dirty="0">
              <a:latin typeface="Calibri" pitchFamily="34" charset="0"/>
              <a:cs typeface="Calibri" pitchFamily="34" charset="0"/>
            </a:endParaRPr>
          </a:p>
        </p:txBody>
      </p:sp>
      <p:pic>
        <p:nvPicPr>
          <p:cNvPr id="4" name="3 Resim" descr="r2.jpg"/>
          <p:cNvPicPr>
            <a:picLocks noChangeAspect="1"/>
          </p:cNvPicPr>
          <p:nvPr/>
        </p:nvPicPr>
        <p:blipFill>
          <a:blip r:embed="rId2"/>
          <a:stretch>
            <a:fillRect/>
          </a:stretch>
        </p:blipFill>
        <p:spPr>
          <a:xfrm>
            <a:off x="714348" y="928670"/>
            <a:ext cx="7358114" cy="4143404"/>
          </a:xfrm>
          <a:prstGeom prst="rect">
            <a:avLst/>
          </a:prstGeom>
        </p:spPr>
      </p:pic>
      <p:pic>
        <p:nvPicPr>
          <p:cNvPr id="5" name="4 Resim" descr="DKAL AMBLEM.jpg"/>
          <p:cNvPicPr>
            <a:picLocks noChangeAspect="1"/>
          </p:cNvPicPr>
          <p:nvPr/>
        </p:nvPicPr>
        <p:blipFill>
          <a:blip r:embed="rId3"/>
          <a:stretch>
            <a:fillRect/>
          </a:stretch>
        </p:blipFill>
        <p:spPr>
          <a:xfrm>
            <a:off x="3643306" y="2214554"/>
            <a:ext cx="1500198" cy="1357322"/>
          </a:xfrm>
          <a:prstGeom prst="rect">
            <a:avLst/>
          </a:prstGeom>
        </p:spPr>
      </p:pic>
    </p:spTree>
    <p:extLst>
      <p:ext uri="{BB962C8B-B14F-4D97-AF65-F5344CB8AC3E}">
        <p14:creationId xmlns:p14="http://schemas.microsoft.com/office/powerpoint/2010/main" val="228967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pPr algn="just"/>
            <a:r>
              <a:rPr lang="tr-TR" altLang="tr-TR" b="1" u="sng" dirty="0" smtClean="0">
                <a:solidFill>
                  <a:schemeClr val="tx2">
                    <a:lumMod val="50000"/>
                  </a:schemeClr>
                </a:solidFill>
                <a:latin typeface="+mj-lt"/>
              </a:rPr>
              <a:t>Yurt içindeki faaliyetlere katılan öğrencilere millî eğitim müdürlüklerince, yurtdışındaki faaliyetlere katılan öğrencilere ise Bakanlık ve/veya mahalli mülki idare amirlerince izin verilir</a:t>
            </a:r>
            <a:r>
              <a:rPr lang="tr-TR" altLang="tr-TR" b="1" dirty="0" smtClean="0">
                <a:solidFill>
                  <a:schemeClr val="tx2">
                    <a:lumMod val="50000"/>
                  </a:schemeClr>
                </a:solidFill>
                <a:latin typeface="+mj-lt"/>
              </a:rPr>
              <a:t>.</a:t>
            </a:r>
          </a:p>
          <a:p>
            <a:pPr algn="just"/>
            <a:endParaRPr lang="tr-TR" altLang="tr-TR" b="1" dirty="0" smtClean="0">
              <a:solidFill>
                <a:schemeClr val="tx2">
                  <a:lumMod val="50000"/>
                </a:schemeClr>
              </a:solidFill>
              <a:latin typeface="+mj-lt"/>
            </a:endParaRPr>
          </a:p>
          <a:p>
            <a:pPr algn="just">
              <a:buFont typeface="Wingdings" pitchFamily="2" charset="2"/>
              <a:buNone/>
            </a:pPr>
            <a:r>
              <a:rPr lang="tr-TR" altLang="tr-TR" b="1" dirty="0" smtClean="0">
                <a:solidFill>
                  <a:schemeClr val="tx2">
                    <a:lumMod val="50000"/>
                  </a:schemeClr>
                </a:solidFill>
                <a:latin typeface="+mj-lt"/>
              </a:rPr>
              <a:t>	Bu öğrencilerin başarı durumlarının belirlenebilmesi için iki dönem puanı almış olmaları gerekir.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1347046"/>
          </a:xfrm>
        </p:spPr>
        <p:txBody>
          <a:bodyPr>
            <a:normAutofit/>
          </a:bodyPr>
          <a:lstStyle/>
          <a:p>
            <a:pPr algn="ctr"/>
            <a:r>
              <a:rPr lang="tr-TR" altLang="tr-TR" sz="4400" b="1" dirty="0" smtClean="0">
                <a:solidFill>
                  <a:schemeClr val="tx2">
                    <a:lumMod val="50000"/>
                  </a:schemeClr>
                </a:solidFill>
                <a:latin typeface="Calibri" pitchFamily="34" charset="0"/>
                <a:cs typeface="Calibri" pitchFamily="34" charset="0"/>
              </a:rPr>
              <a:t>Veli Okul İletişimi</a:t>
            </a:r>
            <a:endParaRPr lang="tr-TR" sz="4400" dirty="0">
              <a:solidFill>
                <a:schemeClr val="tx2">
                  <a:lumMod val="50000"/>
                </a:schemeClr>
              </a:solidFill>
              <a:latin typeface="Calibri" pitchFamily="34" charset="0"/>
              <a:cs typeface="Calibri" pitchFamily="34" charset="0"/>
            </a:endParaRPr>
          </a:p>
        </p:txBody>
      </p:sp>
      <p:sp>
        <p:nvSpPr>
          <p:cNvPr id="3" name="2 İçerik Yer Tutucusu"/>
          <p:cNvSpPr>
            <a:spLocks noGrp="1"/>
          </p:cNvSpPr>
          <p:nvPr>
            <p:ph idx="1"/>
          </p:nvPr>
        </p:nvSpPr>
        <p:spPr>
          <a:xfrm>
            <a:off x="357158" y="1857364"/>
            <a:ext cx="8229600" cy="4389120"/>
          </a:xfrm>
        </p:spPr>
        <p:txBody>
          <a:bodyPr/>
          <a:lstStyle/>
          <a:p>
            <a:r>
              <a:rPr lang="tr-TR" altLang="tr-TR" b="1" dirty="0" smtClean="0">
                <a:solidFill>
                  <a:schemeClr val="accent2">
                    <a:lumMod val="50000"/>
                  </a:schemeClr>
                </a:solidFill>
                <a:latin typeface="Calibri" pitchFamily="34" charset="0"/>
                <a:cs typeface="Calibri" pitchFamily="34" charset="0"/>
              </a:rPr>
              <a:t>Veliler genel görüşmelerini öncelikli olarak sınıf rehber öğretmenleri ile kararlaştırarak şube rehber öğretmenleri ile yaparlar.</a:t>
            </a:r>
          </a:p>
          <a:p>
            <a:endParaRPr lang="tr-TR" altLang="tr-TR" dirty="0" smtClean="0">
              <a:solidFill>
                <a:schemeClr val="accent2">
                  <a:lumMod val="50000"/>
                </a:schemeClr>
              </a:solidFill>
              <a:latin typeface="Calibri" pitchFamily="34" charset="0"/>
              <a:cs typeface="Calibri" pitchFamily="34" charset="0"/>
            </a:endParaRPr>
          </a:p>
          <a:p>
            <a:r>
              <a:rPr lang="tr-TR" altLang="tr-TR" dirty="0" smtClean="0">
                <a:solidFill>
                  <a:schemeClr val="accent2">
                    <a:lumMod val="50000"/>
                  </a:schemeClr>
                </a:solidFill>
                <a:latin typeface="Calibri" pitchFamily="34" charset="0"/>
                <a:cs typeface="Calibri" pitchFamily="34" charset="0"/>
              </a:rPr>
              <a:t>Öğrencileri için her türlü rehberlik işlemlerini ilgili okul rehber öğretmeni ile takip ederler ve birebir görüşmeler için ayrıca randevu alırlar.</a:t>
            </a:r>
          </a:p>
          <a:p>
            <a:pPr>
              <a:buNone/>
            </a:pPr>
            <a:r>
              <a:rPr lang="tr-TR" altLang="tr-TR" b="1" dirty="0" smtClean="0">
                <a:solidFill>
                  <a:schemeClr val="accent2">
                    <a:lumMod val="50000"/>
                  </a:schemeClr>
                </a:solidFill>
                <a:latin typeface="Calibri" pitchFamily="34" charset="0"/>
                <a:cs typeface="Calibri" pitchFamily="34" charset="0"/>
              </a:rPr>
              <a:t> </a:t>
            </a:r>
          </a:p>
          <a:p>
            <a:r>
              <a:rPr lang="tr-TR" altLang="tr-TR" b="1" dirty="0" smtClean="0">
                <a:solidFill>
                  <a:schemeClr val="accent2">
                    <a:lumMod val="50000"/>
                  </a:schemeClr>
                </a:solidFill>
                <a:latin typeface="Calibri" pitchFamily="34" charset="0"/>
                <a:cs typeface="Calibri" pitchFamily="34" charset="0"/>
              </a:rPr>
              <a:t>Öğrencilerin izin işlemleri için yasal süresi içerisinde ilgili müdür yardımcısı ile görüşürler.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81772"/>
          </a:xfrm>
        </p:spPr>
        <p:txBody>
          <a:bodyPr>
            <a:normAutofit fontScale="90000"/>
          </a:bodyPr>
          <a:lstStyle/>
          <a:p>
            <a:pPr algn="ctr"/>
            <a:r>
              <a:rPr lang="tr-TR" altLang="tr-TR" sz="4400" b="1" dirty="0" smtClean="0">
                <a:solidFill>
                  <a:schemeClr val="accent2">
                    <a:lumMod val="50000"/>
                  </a:schemeClr>
                </a:solidFill>
                <a:latin typeface="Calibri" pitchFamily="34" charset="0"/>
                <a:cs typeface="Calibri" pitchFamily="34" charset="0"/>
              </a:rPr>
              <a:t>Nakil İşlemleri</a:t>
            </a:r>
            <a:endParaRPr lang="tr-TR" sz="4400" dirty="0">
              <a:solidFill>
                <a:schemeClr val="accent2">
                  <a:lumMod val="5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1500174"/>
            <a:ext cx="8229600" cy="4824426"/>
          </a:xfrm>
        </p:spPr>
        <p:txBody>
          <a:bodyPr>
            <a:normAutofit fontScale="92500" lnSpcReduction="20000"/>
          </a:bodyPr>
          <a:lstStyle/>
          <a:p>
            <a:pPr algn="just">
              <a:buFont typeface="Wingdings" pitchFamily="2" charset="2"/>
              <a:buNone/>
            </a:pPr>
            <a:r>
              <a:rPr lang="tr-TR" altLang="tr-TR" sz="2400" b="1" dirty="0" smtClean="0">
                <a:solidFill>
                  <a:schemeClr val="accent2">
                    <a:lumMod val="50000"/>
                  </a:schemeClr>
                </a:solidFill>
                <a:latin typeface="Comic Sans MS" pitchFamily="66" charset="0"/>
              </a:rPr>
              <a:t>  </a:t>
            </a:r>
            <a:r>
              <a:rPr lang="tr-TR" altLang="tr-TR" sz="2400" b="1" dirty="0" smtClean="0">
                <a:solidFill>
                  <a:schemeClr val="accent2">
                    <a:lumMod val="50000"/>
                  </a:schemeClr>
                </a:solidFill>
                <a:latin typeface="Calibri" pitchFamily="34" charset="0"/>
                <a:cs typeface="Calibri" pitchFamily="34" charset="0"/>
              </a:rPr>
              <a:t>Nakil ve geçiş başvurusu, her </a:t>
            </a:r>
            <a:r>
              <a:rPr lang="tr-TR" altLang="tr-TR" sz="2400" b="1" u="sng" dirty="0" smtClean="0">
                <a:solidFill>
                  <a:schemeClr val="accent2">
                    <a:lumMod val="50000"/>
                  </a:schemeClr>
                </a:solidFill>
                <a:latin typeface="Calibri" pitchFamily="34" charset="0"/>
                <a:cs typeface="Calibri" pitchFamily="34" charset="0"/>
              </a:rPr>
              <a:t>ayın ilk iş gününden son iş gününe kadar</a:t>
            </a:r>
            <a:r>
              <a:rPr lang="tr-TR" altLang="tr-TR" sz="2400" b="1" dirty="0" smtClean="0">
                <a:solidFill>
                  <a:schemeClr val="accent2">
                    <a:lumMod val="50000"/>
                  </a:schemeClr>
                </a:solidFill>
                <a:latin typeface="Calibri" pitchFamily="34" charset="0"/>
                <a:cs typeface="Calibri" pitchFamily="34" charset="0"/>
              </a:rPr>
              <a:t> </a:t>
            </a:r>
            <a:r>
              <a:rPr lang="tr-TR" altLang="tr-TR" sz="2400" b="1" u="sng" dirty="0" smtClean="0">
                <a:solidFill>
                  <a:schemeClr val="accent2">
                    <a:lumMod val="50000"/>
                  </a:schemeClr>
                </a:solidFill>
                <a:latin typeface="Calibri" pitchFamily="34" charset="0"/>
                <a:cs typeface="Calibri" pitchFamily="34" charset="0"/>
              </a:rPr>
              <a:t>veli tarafından </a:t>
            </a:r>
            <a:r>
              <a:rPr lang="tr-TR" altLang="tr-TR" sz="2400" b="1" dirty="0" smtClean="0">
                <a:solidFill>
                  <a:schemeClr val="accent2">
                    <a:lumMod val="50000"/>
                  </a:schemeClr>
                </a:solidFill>
                <a:latin typeface="Calibri" pitchFamily="34" charset="0"/>
                <a:cs typeface="Calibri" pitchFamily="34" charset="0"/>
              </a:rPr>
              <a:t>çalışma saatleri içerisinde öğrencinin öğrenim gördüğü okul müdürlüğüne dilekçe ile yapılır</a:t>
            </a:r>
            <a:r>
              <a:rPr lang="tr-TR" altLang="tr-TR" sz="2400" dirty="0" smtClean="0">
                <a:solidFill>
                  <a:schemeClr val="accent2">
                    <a:lumMod val="50000"/>
                  </a:schemeClr>
                </a:solidFill>
                <a:latin typeface="Calibri" pitchFamily="34" charset="0"/>
                <a:cs typeface="Calibri" pitchFamily="34" charset="0"/>
              </a:rPr>
              <a:t>. </a:t>
            </a:r>
            <a:endParaRPr lang="tr-TR" altLang="tr-TR" sz="2400" b="1" dirty="0" smtClean="0">
              <a:solidFill>
                <a:schemeClr val="accent2">
                  <a:lumMod val="50000"/>
                </a:schemeClr>
              </a:solidFill>
              <a:latin typeface="Calibri" pitchFamily="34" charset="0"/>
              <a:cs typeface="Calibri" pitchFamily="34" charset="0"/>
            </a:endParaRPr>
          </a:p>
          <a:p>
            <a:pPr algn="just">
              <a:buNone/>
            </a:pPr>
            <a:r>
              <a:rPr lang="tr-TR" altLang="tr-TR" sz="2400" b="1" dirty="0" smtClean="0">
                <a:solidFill>
                  <a:schemeClr val="accent2">
                    <a:lumMod val="50000"/>
                  </a:schemeClr>
                </a:solidFill>
                <a:latin typeface="Calibri" pitchFamily="34" charset="0"/>
                <a:cs typeface="Calibri" pitchFamily="34" charset="0"/>
              </a:rPr>
              <a:t>    Ortaöğretime geçiş sistemine bağlı olarak yapılan yerleştirmeye esas nakil işlemleri, merkezi sınav puan </a:t>
            </a:r>
            <a:r>
              <a:rPr lang="tr-TR" altLang="tr-TR" sz="2400" b="1" u="sng" dirty="0" smtClean="0">
                <a:solidFill>
                  <a:schemeClr val="accent2">
                    <a:lumMod val="50000"/>
                  </a:schemeClr>
                </a:solidFill>
                <a:latin typeface="Calibri" pitchFamily="34" charset="0"/>
                <a:cs typeface="Calibri" pitchFamily="34" charset="0"/>
              </a:rPr>
              <a:t>üstünlüğüne </a:t>
            </a:r>
            <a:r>
              <a:rPr lang="tr-TR" altLang="tr-TR" sz="2400" b="1" dirty="0" smtClean="0">
                <a:solidFill>
                  <a:schemeClr val="accent2">
                    <a:lumMod val="50000"/>
                  </a:schemeClr>
                </a:solidFill>
                <a:latin typeface="Calibri" pitchFamily="34" charset="0"/>
                <a:cs typeface="Calibri" pitchFamily="34" charset="0"/>
              </a:rPr>
              <a:t>ve</a:t>
            </a:r>
            <a:r>
              <a:rPr lang="tr-TR" altLang="tr-TR" sz="2400" b="1" u="sng" dirty="0" smtClean="0">
                <a:solidFill>
                  <a:schemeClr val="accent2">
                    <a:lumMod val="50000"/>
                  </a:schemeClr>
                </a:solidFill>
                <a:latin typeface="Calibri" pitchFamily="34" charset="0"/>
                <a:cs typeface="Calibri" pitchFamily="34" charset="0"/>
              </a:rPr>
              <a:t> okulların açık kontenjanlarına göre </a:t>
            </a:r>
            <a:r>
              <a:rPr lang="tr-TR" altLang="tr-TR" sz="2400" b="1" u="sng" dirty="0" err="1" smtClean="0">
                <a:solidFill>
                  <a:schemeClr val="accent2">
                    <a:lumMod val="50000"/>
                  </a:schemeClr>
                </a:solidFill>
                <a:latin typeface="Calibri" pitchFamily="34" charset="0"/>
                <a:cs typeface="Calibri" pitchFamily="34" charset="0"/>
              </a:rPr>
              <a:t>gerçeklşetirilir</a:t>
            </a:r>
            <a:endParaRPr lang="tr-TR" altLang="tr-TR" sz="2400" b="1" u="sng" dirty="0" smtClean="0">
              <a:solidFill>
                <a:schemeClr val="accent2">
                  <a:lumMod val="50000"/>
                </a:schemeClr>
              </a:solidFill>
              <a:latin typeface="Calibri" pitchFamily="34" charset="0"/>
              <a:cs typeface="Calibri" pitchFamily="34" charset="0"/>
            </a:endParaRPr>
          </a:p>
          <a:p>
            <a:pPr algn="just">
              <a:buNone/>
            </a:pPr>
            <a:endParaRPr lang="tr-TR" altLang="tr-TR" sz="2400" b="1" u="sng" dirty="0" smtClean="0">
              <a:solidFill>
                <a:schemeClr val="accent2">
                  <a:lumMod val="50000"/>
                </a:schemeClr>
              </a:solidFill>
              <a:latin typeface="Calibri" pitchFamily="34" charset="0"/>
              <a:cs typeface="Calibri" pitchFamily="34" charset="0"/>
            </a:endParaRPr>
          </a:p>
          <a:p>
            <a:pPr algn="just"/>
            <a:r>
              <a:rPr lang="tr-TR" altLang="tr-TR" dirty="0" smtClean="0">
                <a:solidFill>
                  <a:schemeClr val="accent2">
                    <a:lumMod val="75000"/>
                  </a:schemeClr>
                </a:solidFill>
                <a:latin typeface="Calibri" pitchFamily="34" charset="0"/>
                <a:cs typeface="Calibri" pitchFamily="34" charset="0"/>
              </a:rPr>
              <a:t>Başvuru, öğrencinin nakil şartlarını taşıması hâlinde naklen gidilmek istenilen okul müdürlüğüne e-Okul sistemi üzerinden iletilir. </a:t>
            </a:r>
          </a:p>
          <a:p>
            <a:pPr algn="just">
              <a:buNone/>
            </a:pPr>
            <a:endParaRPr lang="tr-TR" altLang="tr-TR" b="1" dirty="0" smtClean="0">
              <a:solidFill>
                <a:schemeClr val="accent2">
                  <a:lumMod val="75000"/>
                </a:schemeClr>
              </a:solidFill>
              <a:latin typeface="Calibri" pitchFamily="34" charset="0"/>
              <a:cs typeface="Calibri" pitchFamily="34" charset="0"/>
            </a:endParaRPr>
          </a:p>
          <a:p>
            <a:pPr algn="just"/>
            <a:r>
              <a:rPr lang="tr-TR" altLang="tr-TR" b="1" dirty="0" smtClean="0">
                <a:solidFill>
                  <a:schemeClr val="accent2">
                    <a:lumMod val="50000"/>
                  </a:schemeClr>
                </a:solidFill>
                <a:latin typeface="Calibri" pitchFamily="34" charset="0"/>
                <a:cs typeface="Calibri" pitchFamily="34" charset="0"/>
              </a:rPr>
              <a:t>Onay veya ret işlemi nakil istenilen okul müdürlüğünce e-Okul sistemi </a:t>
            </a:r>
            <a:r>
              <a:rPr lang="tr-TR" altLang="tr-TR" b="1" u="sng" dirty="0" smtClean="0">
                <a:solidFill>
                  <a:schemeClr val="accent2">
                    <a:lumMod val="50000"/>
                  </a:schemeClr>
                </a:solidFill>
                <a:latin typeface="Calibri" pitchFamily="34" charset="0"/>
                <a:cs typeface="Calibri" pitchFamily="34" charset="0"/>
              </a:rPr>
              <a:t>üzerinden ayın son iş günü çalışma saatleri içerisinde gerçekleştirilir.</a:t>
            </a:r>
            <a:r>
              <a:rPr lang="tr-TR" altLang="tr-TR" b="1" dirty="0" smtClean="0">
                <a:solidFill>
                  <a:schemeClr val="accent2">
                    <a:lumMod val="50000"/>
                  </a:schemeClr>
                </a:solidFill>
                <a:latin typeface="Calibri" pitchFamily="34" charset="0"/>
                <a:cs typeface="Calibri" pitchFamily="34" charset="0"/>
              </a:rPr>
              <a:t> </a:t>
            </a:r>
            <a:r>
              <a:rPr lang="tr-TR" altLang="tr-TR" sz="2200" dirty="0" smtClean="0">
                <a:solidFill>
                  <a:schemeClr val="accent2">
                    <a:lumMod val="50000"/>
                  </a:schemeClr>
                </a:solidFill>
                <a:latin typeface="Calibri" pitchFamily="34" charset="0"/>
                <a:cs typeface="Calibri" pitchFamily="34" charset="0"/>
              </a:rPr>
              <a:t>(M.38-4a)</a:t>
            </a:r>
            <a:endParaRPr lang="tr-TR" sz="2200" dirty="0">
              <a:solidFill>
                <a:schemeClr val="accent2">
                  <a:lumMod val="50000"/>
                </a:schemeClr>
              </a:solidFill>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pPr algn="ctr"/>
            <a:r>
              <a:rPr lang="tr-TR" altLang="tr-TR" sz="4000" b="1" dirty="0" smtClean="0">
                <a:solidFill>
                  <a:schemeClr val="bg2">
                    <a:lumMod val="10000"/>
                  </a:schemeClr>
                </a:solidFill>
                <a:latin typeface="Calibri" pitchFamily="34" charset="0"/>
                <a:cs typeface="Calibri" pitchFamily="34" charset="0"/>
              </a:rPr>
              <a:t>Sınıf Tekrarı ve Öğrenim Hakkı</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lstStyle/>
          <a:p>
            <a:pPr algn="just">
              <a:buFont typeface="Wingdings" pitchFamily="2" charset="2"/>
              <a:buNone/>
            </a:pPr>
            <a:r>
              <a:rPr lang="tr-TR" altLang="tr-TR" sz="2400" dirty="0" smtClean="0">
                <a:solidFill>
                  <a:schemeClr val="accent2">
                    <a:lumMod val="50000"/>
                  </a:schemeClr>
                </a:solidFill>
                <a:latin typeface="Comic Sans MS" pitchFamily="66" charset="0"/>
              </a:rPr>
              <a:t>   </a:t>
            </a:r>
            <a:r>
              <a:rPr lang="tr-TR" altLang="tr-TR" sz="2400" dirty="0" smtClean="0">
                <a:solidFill>
                  <a:schemeClr val="accent2">
                    <a:lumMod val="50000"/>
                  </a:schemeClr>
                </a:solidFill>
                <a:latin typeface="Calibri" pitchFamily="34" charset="0"/>
                <a:cs typeface="Calibri" pitchFamily="34" charset="0"/>
              </a:rPr>
              <a:t>Doğrudan, yılsonu başarı puanıyla veya sorumlu olarak sınıf geçemeyenlerle devamsızlık nedeniyle başarısız sayılanlar sınıf tekrar eder. </a:t>
            </a:r>
          </a:p>
          <a:p>
            <a:pPr algn="just">
              <a:buFont typeface="Wingdings" pitchFamily="2" charset="2"/>
              <a:buNone/>
            </a:pPr>
            <a:endParaRPr lang="tr-TR" altLang="tr-TR" sz="2400" dirty="0" smtClean="0">
              <a:solidFill>
                <a:schemeClr val="accent2">
                  <a:lumMod val="50000"/>
                </a:schemeClr>
              </a:solidFill>
              <a:latin typeface="Calibri" pitchFamily="34" charset="0"/>
              <a:cs typeface="Calibri" pitchFamily="34" charset="0"/>
            </a:endParaRPr>
          </a:p>
          <a:p>
            <a:pPr algn="just">
              <a:buFont typeface="Wingdings" pitchFamily="2" charset="2"/>
              <a:buNone/>
            </a:pPr>
            <a:r>
              <a:rPr lang="tr-TR" altLang="tr-TR" sz="2400" b="1" dirty="0" smtClean="0">
                <a:solidFill>
                  <a:schemeClr val="accent2">
                    <a:lumMod val="50000"/>
                  </a:schemeClr>
                </a:solidFill>
                <a:latin typeface="Calibri" pitchFamily="34" charset="0"/>
                <a:cs typeface="Calibri" pitchFamily="34" charset="0"/>
              </a:rPr>
              <a:t>    Sınıf tekrarı</a:t>
            </a:r>
            <a:r>
              <a:rPr lang="tr-TR" altLang="tr-TR" sz="2400" dirty="0" smtClean="0">
                <a:solidFill>
                  <a:schemeClr val="accent2">
                    <a:lumMod val="50000"/>
                  </a:schemeClr>
                </a:solidFill>
                <a:latin typeface="Calibri" pitchFamily="34" charset="0"/>
                <a:cs typeface="Calibri" pitchFamily="34" charset="0"/>
              </a:rPr>
              <a:t> hazırlık sınıfı hariç, </a:t>
            </a:r>
            <a:r>
              <a:rPr lang="tr-TR" altLang="tr-TR" sz="2400" b="1" dirty="0" smtClean="0">
                <a:solidFill>
                  <a:schemeClr val="accent2">
                    <a:lumMod val="50000"/>
                  </a:schemeClr>
                </a:solidFill>
                <a:latin typeface="Calibri" pitchFamily="34" charset="0"/>
                <a:cs typeface="Calibri" pitchFamily="34" charset="0"/>
              </a:rPr>
              <a:t>orta öğrenim süresince en fazla bir defa yapılır.</a:t>
            </a:r>
            <a:r>
              <a:rPr lang="tr-TR" altLang="tr-TR" sz="2400" dirty="0" smtClean="0">
                <a:solidFill>
                  <a:schemeClr val="accent2">
                    <a:lumMod val="50000"/>
                  </a:schemeClr>
                </a:solidFill>
                <a:latin typeface="Calibri" pitchFamily="34" charset="0"/>
                <a:cs typeface="Calibri" pitchFamily="34" charset="0"/>
              </a:rPr>
              <a:t> Öğrenim süresi içinde ikinci defa sınıf tekrarı durumuna düşen öğrencilerin ders yılı sonunda okulla ilişiği kesilerek Açık Öğretim Lisesine veya Mesleki Açık Öğretim Lisesine kayıtları yapılır. </a:t>
            </a:r>
            <a:r>
              <a:rPr lang="tr-TR" altLang="tr-TR" sz="2000" dirty="0" smtClean="0">
                <a:solidFill>
                  <a:schemeClr val="accent2">
                    <a:lumMod val="50000"/>
                  </a:schemeClr>
                </a:solidFill>
                <a:latin typeface="Calibri" pitchFamily="34" charset="0"/>
                <a:cs typeface="Calibri" pitchFamily="34" charset="0"/>
              </a:rPr>
              <a:t>(M.59-1-a)</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10334"/>
          </a:xfrm>
        </p:spPr>
        <p:txBody>
          <a:bodyPr>
            <a:normAutofit fontScale="90000"/>
          </a:bodyPr>
          <a:lstStyle/>
          <a:p>
            <a:pPr algn="ctr"/>
            <a:r>
              <a:rPr lang="tr-TR" altLang="tr-TR" sz="4000" dirty="0" smtClean="0">
                <a:solidFill>
                  <a:schemeClr val="bg2">
                    <a:lumMod val="10000"/>
                  </a:schemeClr>
                </a:solidFill>
                <a:latin typeface="Calibri" pitchFamily="34" charset="0"/>
                <a:cs typeface="Calibri" pitchFamily="34" charset="0"/>
              </a:rPr>
              <a:t>SINIF GEÇME</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1142984"/>
            <a:ext cx="8229600" cy="5181616"/>
          </a:xfrm>
        </p:spPr>
        <p:txBody>
          <a:bodyPr>
            <a:normAutofit lnSpcReduction="10000"/>
          </a:bodyPr>
          <a:lstStyle/>
          <a:p>
            <a:pPr>
              <a:buFont typeface="Wingdings" pitchFamily="2" charset="2"/>
              <a:buNone/>
              <a:defRPr/>
            </a:pPr>
            <a:r>
              <a:rPr lang="tr-TR" sz="2800" dirty="0" smtClean="0">
                <a:solidFill>
                  <a:schemeClr val="accent2">
                    <a:lumMod val="50000"/>
                  </a:schemeClr>
                </a:solidFill>
                <a:latin typeface="Calibri" pitchFamily="34" charset="0"/>
                <a:cs typeface="Calibri" pitchFamily="34" charset="0"/>
              </a:rPr>
              <a:t>    </a:t>
            </a:r>
            <a:r>
              <a:rPr lang="tr-TR" sz="2000" dirty="0" smtClean="0">
                <a:solidFill>
                  <a:schemeClr val="accent2">
                    <a:lumMod val="50000"/>
                  </a:schemeClr>
                </a:solidFill>
                <a:latin typeface="Calibri" pitchFamily="34" charset="0"/>
                <a:cs typeface="Calibri" pitchFamily="34" charset="0"/>
              </a:rPr>
              <a:t>Öğrenci başarısını ölçme ve değerlendirmede 100’lük puan sistemi kullanılır.</a:t>
            </a:r>
          </a:p>
          <a:p>
            <a:pPr>
              <a:buFont typeface="Wingdings" pitchFamily="2" charset="2"/>
              <a:buNone/>
              <a:defRPr/>
            </a:pPr>
            <a:r>
              <a:rPr lang="tr-TR" sz="2000" dirty="0" smtClean="0">
                <a:solidFill>
                  <a:schemeClr val="accent2">
                    <a:lumMod val="50000"/>
                  </a:schemeClr>
                </a:solidFill>
                <a:latin typeface="Calibri" pitchFamily="34" charset="0"/>
                <a:cs typeface="Calibri" pitchFamily="34" charset="0"/>
              </a:rPr>
              <a:t>     Sınav, performans ve projeler </a:t>
            </a:r>
            <a:r>
              <a:rPr lang="pl-PL" sz="2000" dirty="0" smtClean="0">
                <a:solidFill>
                  <a:schemeClr val="accent2">
                    <a:lumMod val="50000"/>
                  </a:schemeClr>
                </a:solidFill>
                <a:latin typeface="Calibri" pitchFamily="34" charset="0"/>
                <a:cs typeface="Calibri" pitchFamily="34" charset="0"/>
              </a:rPr>
              <a:t>ile uygulamalar, </a:t>
            </a:r>
            <a:r>
              <a:rPr lang="pl-PL" sz="2000" dirty="0" smtClean="0">
                <a:solidFill>
                  <a:schemeClr val="accent2">
                    <a:lumMod val="75000"/>
                  </a:schemeClr>
                </a:solidFill>
                <a:latin typeface="Calibri" pitchFamily="34" charset="0"/>
                <a:cs typeface="Calibri" pitchFamily="34" charset="0"/>
              </a:rPr>
              <a:t>100 tam puan</a:t>
            </a:r>
            <a:r>
              <a:rPr lang="tr-TR" sz="2000" dirty="0" smtClean="0">
                <a:solidFill>
                  <a:schemeClr val="accent2">
                    <a:lumMod val="50000"/>
                  </a:schemeClr>
                </a:solidFill>
                <a:latin typeface="Calibri" pitchFamily="34" charset="0"/>
                <a:cs typeface="Calibri" pitchFamily="34" charset="0"/>
              </a:rPr>
              <a:t> üzerinden değerlendirilir.Değerlendirme sonuçları, not çizelgelerine puan olarak yazılır. (M.44-1 ve 2)</a:t>
            </a:r>
          </a:p>
          <a:p>
            <a:pPr algn="ctr">
              <a:buFont typeface="Wingdings" pitchFamily="2" charset="2"/>
              <a:buNone/>
              <a:defRPr/>
            </a:pPr>
            <a:r>
              <a:rPr lang="tr-TR" sz="2800" dirty="0" smtClean="0">
                <a:solidFill>
                  <a:schemeClr val="bg2">
                    <a:lumMod val="10000"/>
                  </a:schemeClr>
                </a:solidFill>
                <a:latin typeface="Calibri" pitchFamily="34" charset="0"/>
                <a:cs typeface="Calibri" pitchFamily="34" charset="0"/>
              </a:rPr>
              <a:t>Not Sistemi</a:t>
            </a:r>
          </a:p>
          <a:p>
            <a:pPr>
              <a:buFont typeface="Wingdings" pitchFamily="2" charset="2"/>
              <a:buNone/>
              <a:defRPr/>
            </a:pPr>
            <a:r>
              <a:rPr lang="tr-TR" b="1" dirty="0" smtClean="0">
                <a:latin typeface="Comic Sans MS" pitchFamily="66" charset="0"/>
              </a:rPr>
              <a:t> </a:t>
            </a:r>
            <a:r>
              <a:rPr lang="tr-TR" dirty="0" smtClean="0">
                <a:solidFill>
                  <a:schemeClr val="accent3">
                    <a:lumMod val="50000"/>
                  </a:schemeClr>
                </a:solidFill>
                <a:latin typeface="Calibri" pitchFamily="34" charset="0"/>
                <a:cs typeface="Calibri" pitchFamily="34" charset="0"/>
              </a:rPr>
              <a:t>Puan değerleri ve dereceleri aşağıdaki  gibidir</a:t>
            </a:r>
            <a:r>
              <a:rPr lang="tr-TR" b="1" dirty="0" smtClean="0">
                <a:solidFill>
                  <a:schemeClr val="accent3">
                    <a:lumMod val="50000"/>
                  </a:schemeClr>
                </a:solidFill>
                <a:latin typeface="Calibri" pitchFamily="34" charset="0"/>
                <a:cs typeface="Calibri" pitchFamily="34" charset="0"/>
              </a:rPr>
              <a:t>.</a:t>
            </a:r>
          </a:p>
          <a:p>
            <a:pPr>
              <a:buFont typeface="Wingdings" pitchFamily="2" charset="2"/>
              <a:buNone/>
              <a:defRPr/>
            </a:pPr>
            <a:r>
              <a:rPr lang="tr-TR" b="1" dirty="0" smtClean="0">
                <a:solidFill>
                  <a:schemeClr val="accent3">
                    <a:lumMod val="50000"/>
                  </a:schemeClr>
                </a:solidFill>
                <a:latin typeface="Calibri" pitchFamily="34" charset="0"/>
                <a:cs typeface="Calibri" pitchFamily="34" charset="0"/>
              </a:rPr>
              <a:t>     Puan               Derece</a:t>
            </a:r>
          </a:p>
          <a:p>
            <a:pPr>
              <a:buFont typeface="Wingdings" pitchFamily="2" charset="2"/>
              <a:buNone/>
              <a:defRPr/>
            </a:pPr>
            <a:r>
              <a:rPr lang="tr-TR" b="1" dirty="0" smtClean="0">
                <a:solidFill>
                  <a:schemeClr val="accent3">
                    <a:lumMod val="50000"/>
                  </a:schemeClr>
                </a:solidFill>
                <a:latin typeface="Calibri" pitchFamily="34" charset="0"/>
                <a:cs typeface="Calibri" pitchFamily="34" charset="0"/>
              </a:rPr>
              <a:t>     </a:t>
            </a:r>
            <a:r>
              <a:rPr lang="tr-TR" dirty="0" smtClean="0">
                <a:solidFill>
                  <a:schemeClr val="accent3">
                    <a:lumMod val="50000"/>
                  </a:schemeClr>
                </a:solidFill>
                <a:latin typeface="Calibri" pitchFamily="34" charset="0"/>
                <a:cs typeface="Calibri" pitchFamily="34" charset="0"/>
              </a:rPr>
              <a:t>85,00-100</a:t>
            </a:r>
            <a:r>
              <a:rPr lang="tr-TR" b="1" dirty="0" smtClean="0">
                <a:solidFill>
                  <a:schemeClr val="accent3">
                    <a:lumMod val="50000"/>
                  </a:schemeClr>
                </a:solidFill>
                <a:latin typeface="Calibri" pitchFamily="34" charset="0"/>
                <a:cs typeface="Calibri" pitchFamily="34" charset="0"/>
              </a:rPr>
              <a:t>:     </a:t>
            </a:r>
            <a:r>
              <a:rPr lang="tr-TR" b="1" dirty="0" smtClean="0">
                <a:solidFill>
                  <a:schemeClr val="accent4">
                    <a:lumMod val="50000"/>
                  </a:schemeClr>
                </a:solidFill>
                <a:latin typeface="Calibri" pitchFamily="34" charset="0"/>
                <a:cs typeface="Calibri" pitchFamily="34" charset="0"/>
              </a:rPr>
              <a:t>Pekiyi</a:t>
            </a:r>
          </a:p>
          <a:p>
            <a:pPr>
              <a:buFont typeface="Wingdings" pitchFamily="2" charset="2"/>
              <a:buNone/>
              <a:defRPr/>
            </a:pPr>
            <a:r>
              <a:rPr lang="tr-TR" b="1" dirty="0" smtClean="0">
                <a:solidFill>
                  <a:schemeClr val="accent3">
                    <a:lumMod val="50000"/>
                  </a:schemeClr>
                </a:solidFill>
                <a:latin typeface="Calibri" pitchFamily="34" charset="0"/>
                <a:cs typeface="Calibri" pitchFamily="34" charset="0"/>
              </a:rPr>
              <a:t>     </a:t>
            </a:r>
            <a:r>
              <a:rPr lang="tr-TR" dirty="0" smtClean="0">
                <a:solidFill>
                  <a:schemeClr val="accent3">
                    <a:lumMod val="50000"/>
                  </a:schemeClr>
                </a:solidFill>
                <a:latin typeface="Calibri" pitchFamily="34" charset="0"/>
                <a:cs typeface="Calibri" pitchFamily="34" charset="0"/>
              </a:rPr>
              <a:t>70,00-84,99</a:t>
            </a:r>
            <a:r>
              <a:rPr lang="tr-TR" b="1" dirty="0" smtClean="0">
                <a:solidFill>
                  <a:schemeClr val="accent3">
                    <a:lumMod val="50000"/>
                  </a:schemeClr>
                </a:solidFill>
                <a:latin typeface="Calibri" pitchFamily="34" charset="0"/>
                <a:cs typeface="Calibri" pitchFamily="34" charset="0"/>
              </a:rPr>
              <a:t>:  </a:t>
            </a:r>
            <a:r>
              <a:rPr lang="tr-TR" b="1" dirty="0" smtClean="0">
                <a:solidFill>
                  <a:schemeClr val="accent3">
                    <a:lumMod val="75000"/>
                  </a:schemeClr>
                </a:solidFill>
                <a:latin typeface="Calibri" pitchFamily="34" charset="0"/>
                <a:cs typeface="Calibri" pitchFamily="34" charset="0"/>
              </a:rPr>
              <a:t>İyi</a:t>
            </a:r>
          </a:p>
          <a:p>
            <a:pPr>
              <a:buFont typeface="Wingdings" pitchFamily="2" charset="2"/>
              <a:buNone/>
              <a:defRPr/>
            </a:pPr>
            <a:r>
              <a:rPr lang="tr-TR" b="1" dirty="0" smtClean="0">
                <a:solidFill>
                  <a:schemeClr val="accent3">
                    <a:lumMod val="50000"/>
                  </a:schemeClr>
                </a:solidFill>
                <a:latin typeface="Calibri" pitchFamily="34" charset="0"/>
                <a:cs typeface="Calibri" pitchFamily="34" charset="0"/>
              </a:rPr>
              <a:t>   </a:t>
            </a:r>
            <a:r>
              <a:rPr lang="tr-TR" dirty="0" smtClean="0">
                <a:solidFill>
                  <a:schemeClr val="accent3">
                    <a:lumMod val="50000"/>
                  </a:schemeClr>
                </a:solidFill>
                <a:latin typeface="Calibri" pitchFamily="34" charset="0"/>
                <a:cs typeface="Calibri" pitchFamily="34" charset="0"/>
              </a:rPr>
              <a:t>  60,00-69,99</a:t>
            </a:r>
            <a:r>
              <a:rPr lang="tr-TR" b="1" dirty="0" smtClean="0">
                <a:solidFill>
                  <a:schemeClr val="accent3">
                    <a:lumMod val="50000"/>
                  </a:schemeClr>
                </a:solidFill>
                <a:latin typeface="Calibri" pitchFamily="34" charset="0"/>
                <a:cs typeface="Calibri" pitchFamily="34" charset="0"/>
              </a:rPr>
              <a:t>:  </a:t>
            </a:r>
            <a:r>
              <a:rPr lang="tr-TR" b="1" dirty="0" smtClean="0">
                <a:solidFill>
                  <a:schemeClr val="accent2">
                    <a:lumMod val="75000"/>
                  </a:schemeClr>
                </a:solidFill>
                <a:latin typeface="Calibri" pitchFamily="34" charset="0"/>
                <a:cs typeface="Calibri" pitchFamily="34" charset="0"/>
              </a:rPr>
              <a:t>Orta</a:t>
            </a:r>
          </a:p>
          <a:p>
            <a:pPr>
              <a:buFont typeface="Wingdings" pitchFamily="2" charset="2"/>
              <a:buNone/>
              <a:defRPr/>
            </a:pPr>
            <a:r>
              <a:rPr lang="tr-TR" b="1" dirty="0" smtClean="0">
                <a:solidFill>
                  <a:schemeClr val="accent3">
                    <a:lumMod val="50000"/>
                  </a:schemeClr>
                </a:solidFill>
                <a:latin typeface="Calibri" pitchFamily="34" charset="0"/>
                <a:cs typeface="Calibri" pitchFamily="34" charset="0"/>
              </a:rPr>
              <a:t>   </a:t>
            </a:r>
            <a:r>
              <a:rPr lang="tr-TR" dirty="0" smtClean="0">
                <a:solidFill>
                  <a:schemeClr val="accent3">
                    <a:lumMod val="50000"/>
                  </a:schemeClr>
                </a:solidFill>
                <a:latin typeface="Calibri" pitchFamily="34" charset="0"/>
                <a:cs typeface="Calibri" pitchFamily="34" charset="0"/>
              </a:rPr>
              <a:t>  50,00-59,99:  </a:t>
            </a:r>
            <a:r>
              <a:rPr lang="tr-TR" b="1" dirty="0" smtClean="0">
                <a:solidFill>
                  <a:schemeClr val="accent2">
                    <a:lumMod val="50000"/>
                  </a:schemeClr>
                </a:solidFill>
                <a:latin typeface="Calibri" pitchFamily="34" charset="0"/>
                <a:cs typeface="Calibri" pitchFamily="34" charset="0"/>
              </a:rPr>
              <a:t>Geçer</a:t>
            </a:r>
            <a:r>
              <a:rPr lang="tr-TR" dirty="0" smtClean="0">
                <a:solidFill>
                  <a:schemeClr val="accent2">
                    <a:lumMod val="50000"/>
                  </a:schemeClr>
                </a:solidFill>
                <a:latin typeface="Calibri" pitchFamily="34" charset="0"/>
                <a:cs typeface="Calibri" pitchFamily="34" charset="0"/>
              </a:rPr>
              <a:t> </a:t>
            </a:r>
          </a:p>
          <a:p>
            <a:pPr>
              <a:buFont typeface="Wingdings" pitchFamily="2" charset="2"/>
              <a:buNone/>
              <a:defRPr/>
            </a:pPr>
            <a:r>
              <a:rPr lang="tr-TR" dirty="0" smtClean="0">
                <a:solidFill>
                  <a:schemeClr val="accent3">
                    <a:lumMod val="50000"/>
                  </a:schemeClr>
                </a:solidFill>
                <a:latin typeface="Calibri" pitchFamily="34" charset="0"/>
                <a:cs typeface="Calibri" pitchFamily="34" charset="0"/>
              </a:rPr>
              <a:t>     0-49,99</a:t>
            </a:r>
            <a:r>
              <a:rPr lang="tr-TR" b="1" dirty="0" smtClean="0">
                <a:solidFill>
                  <a:schemeClr val="accent3">
                    <a:lumMod val="50000"/>
                  </a:schemeClr>
                </a:solidFill>
                <a:latin typeface="Calibri" pitchFamily="34" charset="0"/>
                <a:cs typeface="Calibri" pitchFamily="34" charset="0"/>
              </a:rPr>
              <a:t>:          </a:t>
            </a:r>
            <a:r>
              <a:rPr lang="tr-TR" b="1" dirty="0" smtClean="0">
                <a:solidFill>
                  <a:schemeClr val="accent1">
                    <a:lumMod val="50000"/>
                  </a:schemeClr>
                </a:solidFill>
                <a:latin typeface="Calibri" pitchFamily="34" charset="0"/>
                <a:cs typeface="Calibri" pitchFamily="34" charset="0"/>
              </a:rPr>
              <a:t>Geçmez</a:t>
            </a:r>
            <a:endParaRPr lang="tr-TR"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a:bodyPr>
          <a:lstStyle/>
          <a:p>
            <a:pPr algn="ctr"/>
            <a:r>
              <a:rPr lang="tr-TR" sz="4400" b="1" dirty="0" smtClean="0">
                <a:solidFill>
                  <a:schemeClr val="accent1">
                    <a:lumMod val="50000"/>
                  </a:schemeClr>
                </a:solidFill>
                <a:latin typeface="Calibri" pitchFamily="34" charset="0"/>
                <a:cs typeface="Calibri" pitchFamily="34" charset="0"/>
              </a:rPr>
              <a:t>Takdir – Teşekkür Belgeleri</a:t>
            </a:r>
            <a:endParaRPr lang="tr-TR" sz="4400" b="1" dirty="0">
              <a:solidFill>
                <a:schemeClr val="accent1">
                  <a:lumMod val="5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1714488"/>
            <a:ext cx="8229600" cy="4610112"/>
          </a:xfrm>
        </p:spPr>
        <p:txBody>
          <a:bodyPr>
            <a:normAutofit fontScale="92500"/>
          </a:bodyPr>
          <a:lstStyle/>
          <a:p>
            <a:pPr algn="just">
              <a:buFont typeface="Wingdings" pitchFamily="2" charset="2"/>
              <a:buNone/>
              <a:defRPr/>
            </a:pPr>
            <a:r>
              <a:rPr lang="tr-TR" sz="2800" b="1" dirty="0" smtClean="0">
                <a:latin typeface="Calibri" pitchFamily="34" charset="0"/>
                <a:cs typeface="Calibri" pitchFamily="34" charset="0"/>
              </a:rPr>
              <a:t>    Öğrenci ödül ve disiplin kurulu, derslerdeki gayret ve başarılarıyla üstünlük gösteren, tüm derslerden başarılı olan, dönem puanlarının ağırlıklı ortalaması </a:t>
            </a:r>
            <a:r>
              <a:rPr lang="tr-TR" sz="2800" u="sng" dirty="0" smtClean="0">
                <a:solidFill>
                  <a:schemeClr val="bg2">
                    <a:lumMod val="50000"/>
                  </a:schemeClr>
                </a:solidFill>
                <a:latin typeface="Calibri" pitchFamily="34" charset="0"/>
                <a:cs typeface="Calibri" pitchFamily="34" charset="0"/>
              </a:rPr>
              <a:t>70.00</a:t>
            </a:r>
            <a:r>
              <a:rPr lang="tr-TR" sz="2800" b="1" dirty="0" smtClean="0">
                <a:latin typeface="Calibri" pitchFamily="34" charset="0"/>
                <a:cs typeface="Calibri" pitchFamily="34" charset="0"/>
              </a:rPr>
              <a:t> den aşağı olmayan ve davranış puanı </a:t>
            </a:r>
            <a:r>
              <a:rPr lang="tr-TR" sz="2800" b="1" dirty="0" smtClean="0">
                <a:solidFill>
                  <a:schemeClr val="bg2">
                    <a:lumMod val="50000"/>
                  </a:schemeClr>
                </a:solidFill>
                <a:latin typeface="Calibri" pitchFamily="34" charset="0"/>
                <a:cs typeface="Calibri" pitchFamily="34" charset="0"/>
              </a:rPr>
              <a:t>100 </a:t>
            </a:r>
            <a:r>
              <a:rPr lang="tr-TR" sz="2800" b="1" dirty="0" smtClean="0">
                <a:latin typeface="Calibri" pitchFamily="34" charset="0"/>
                <a:cs typeface="Calibri" pitchFamily="34" charset="0"/>
              </a:rPr>
              <a:t>olan Öğrencilerden;</a:t>
            </a:r>
          </a:p>
          <a:p>
            <a:pPr algn="just">
              <a:buFont typeface="Wingdings" pitchFamily="2" charset="2"/>
              <a:buNone/>
              <a:defRPr/>
            </a:pPr>
            <a:r>
              <a:rPr lang="tr-TR" sz="2800" b="1" dirty="0" smtClean="0">
                <a:latin typeface="Calibri" pitchFamily="34" charset="0"/>
                <a:cs typeface="Calibri" pitchFamily="34" charset="0"/>
              </a:rPr>
              <a:t>    a) </a:t>
            </a:r>
            <a:r>
              <a:rPr lang="tr-TR" sz="2800" b="1" dirty="0" smtClean="0">
                <a:solidFill>
                  <a:schemeClr val="accent4">
                    <a:lumMod val="75000"/>
                  </a:schemeClr>
                </a:solidFill>
                <a:latin typeface="Calibri" pitchFamily="34" charset="0"/>
                <a:cs typeface="Calibri" pitchFamily="34" charset="0"/>
              </a:rPr>
              <a:t>70.00-84.99</a:t>
            </a:r>
            <a:r>
              <a:rPr lang="tr-TR" sz="2800" b="1" dirty="0" smtClean="0">
                <a:latin typeface="Calibri" pitchFamily="34" charset="0"/>
                <a:cs typeface="Calibri" pitchFamily="34" charset="0"/>
              </a:rPr>
              <a:t> arasındakileri </a:t>
            </a:r>
            <a:r>
              <a:rPr lang="tr-TR" sz="2800" b="1" dirty="0" smtClean="0">
                <a:solidFill>
                  <a:schemeClr val="accent5">
                    <a:lumMod val="50000"/>
                  </a:schemeClr>
                </a:solidFill>
                <a:latin typeface="Calibri" pitchFamily="34" charset="0"/>
                <a:cs typeface="Calibri" pitchFamily="34" charset="0"/>
              </a:rPr>
              <a:t>Teşekkür Belgesi</a:t>
            </a:r>
            <a:r>
              <a:rPr lang="tr-TR" sz="2800" b="1" dirty="0" smtClean="0">
                <a:latin typeface="Calibri" pitchFamily="34" charset="0"/>
                <a:cs typeface="Calibri" pitchFamily="34" charset="0"/>
              </a:rPr>
              <a:t>,</a:t>
            </a:r>
          </a:p>
          <a:p>
            <a:pPr algn="just">
              <a:buFont typeface="Wingdings" pitchFamily="2" charset="2"/>
              <a:buNone/>
              <a:defRPr/>
            </a:pPr>
            <a:r>
              <a:rPr lang="tr-TR" sz="2800" b="1" dirty="0" smtClean="0">
                <a:latin typeface="Calibri" pitchFamily="34" charset="0"/>
                <a:cs typeface="Calibri" pitchFamily="34" charset="0"/>
              </a:rPr>
              <a:t>    b) </a:t>
            </a:r>
            <a:r>
              <a:rPr lang="tr-TR" sz="2800" b="1" dirty="0" smtClean="0">
                <a:solidFill>
                  <a:schemeClr val="accent3">
                    <a:lumMod val="75000"/>
                  </a:schemeClr>
                </a:solidFill>
                <a:latin typeface="Calibri" pitchFamily="34" charset="0"/>
                <a:cs typeface="Calibri" pitchFamily="34" charset="0"/>
              </a:rPr>
              <a:t>85.00</a:t>
            </a:r>
            <a:r>
              <a:rPr lang="tr-TR" sz="2800" b="1" dirty="0" smtClean="0">
                <a:latin typeface="Calibri" pitchFamily="34" charset="0"/>
                <a:cs typeface="Calibri" pitchFamily="34" charset="0"/>
              </a:rPr>
              <a:t> ve daha yukarı olanları </a:t>
            </a:r>
            <a:r>
              <a:rPr lang="tr-TR" sz="2800" b="1" dirty="0" smtClean="0">
                <a:solidFill>
                  <a:schemeClr val="accent6">
                    <a:lumMod val="75000"/>
                  </a:schemeClr>
                </a:solidFill>
                <a:latin typeface="Calibri" pitchFamily="34" charset="0"/>
                <a:cs typeface="Calibri" pitchFamily="34" charset="0"/>
              </a:rPr>
              <a:t>Takdir Belgesi</a:t>
            </a:r>
            <a:r>
              <a:rPr lang="tr-TR" sz="2800" b="1" dirty="0" smtClean="0">
                <a:latin typeface="Calibri" pitchFamily="34" charset="0"/>
                <a:cs typeface="Calibri" pitchFamily="34" charset="0"/>
              </a:rPr>
              <a:t> ile</a:t>
            </a:r>
          </a:p>
          <a:p>
            <a:pPr marL="0" indent="0" algn="just">
              <a:buFont typeface="Wingdings" pitchFamily="2" charset="2"/>
              <a:buNone/>
              <a:defRPr/>
            </a:pPr>
            <a:r>
              <a:rPr lang="tr-TR" sz="2800" b="1" dirty="0" smtClean="0">
                <a:latin typeface="Calibri" pitchFamily="34" charset="0"/>
                <a:cs typeface="Calibri" pitchFamily="34" charset="0"/>
              </a:rPr>
              <a:t>         ödüllendirir.</a:t>
            </a:r>
          </a:p>
          <a:p>
            <a:pPr algn="just">
              <a:buFont typeface="Wingdings" pitchFamily="2" charset="2"/>
              <a:buNone/>
              <a:defRPr/>
            </a:pPr>
            <a:r>
              <a:rPr lang="tr-TR" sz="2800" b="1" dirty="0" smtClean="0">
                <a:latin typeface="Calibri" pitchFamily="34" charset="0"/>
                <a:cs typeface="Calibri" pitchFamily="34" charset="0"/>
              </a:rPr>
              <a:t>Bir ders yılının her iki döneminde de </a:t>
            </a:r>
            <a:r>
              <a:rPr lang="tr-TR" sz="2800" b="1" i="1" dirty="0" smtClean="0">
                <a:latin typeface="Calibri" pitchFamily="34" charset="0"/>
                <a:cs typeface="Calibri" pitchFamily="34" charset="0"/>
              </a:rPr>
              <a:t>Takdir Belgesi</a:t>
            </a:r>
          </a:p>
          <a:p>
            <a:pPr marL="0" indent="0" algn="just">
              <a:buFont typeface="Wingdings" pitchFamily="2" charset="2"/>
              <a:buNone/>
              <a:defRPr/>
            </a:pPr>
            <a:r>
              <a:rPr lang="tr-TR" sz="2800" b="1" dirty="0" smtClean="0">
                <a:latin typeface="Calibri" pitchFamily="34" charset="0"/>
                <a:cs typeface="Calibri" pitchFamily="34" charset="0"/>
              </a:rPr>
              <a:t>alan öğrencilere, </a:t>
            </a:r>
            <a:r>
              <a:rPr lang="tr-TR" sz="2800" dirty="0" smtClean="0">
                <a:latin typeface="Calibri" pitchFamily="34" charset="0"/>
                <a:cs typeface="Calibri" pitchFamily="34" charset="0"/>
              </a:rPr>
              <a:t>okulun yıllık iftihar listesinde</a:t>
            </a:r>
            <a:r>
              <a:rPr lang="tr-TR" sz="2800" b="1" dirty="0" smtClean="0">
                <a:latin typeface="Calibri" pitchFamily="34" charset="0"/>
                <a:cs typeface="Calibri" pitchFamily="34" charset="0"/>
              </a:rPr>
              <a:t> yer verilir.</a:t>
            </a:r>
            <a:endParaRPr lang="tr-TR" sz="2800" b="1" dirty="0" smtClean="0">
              <a:solidFill>
                <a:srgbClr val="000000"/>
              </a:solidFill>
              <a:effectLst>
                <a:outerShdw blurRad="38100" dist="38100" dir="2700000" algn="tl">
                  <a:srgbClr val="C0C0C0"/>
                </a:outerShdw>
              </a:effectLst>
              <a:latin typeface="Calibri" pitchFamily="34" charset="0"/>
              <a:cs typeface="Calibri" pitchFamily="34" charset="0"/>
            </a:endParaRP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67524"/>
          </a:xfrm>
        </p:spPr>
        <p:txBody>
          <a:bodyPr>
            <a:normAutofit fontScale="90000"/>
          </a:bodyPr>
          <a:lstStyle/>
          <a:p>
            <a:pPr algn="ctr"/>
            <a:r>
              <a:rPr lang="tr-TR" altLang="tr-TR" sz="5400" b="1" dirty="0" smtClean="0">
                <a:solidFill>
                  <a:schemeClr val="bg2">
                    <a:lumMod val="10000"/>
                  </a:schemeClr>
                </a:solidFill>
                <a:latin typeface="Calibri" pitchFamily="34" charset="0"/>
                <a:cs typeface="Calibri" pitchFamily="34" charset="0"/>
              </a:rPr>
              <a:t>Mezuniyet Puanı</a:t>
            </a:r>
            <a:endParaRPr lang="tr-TR"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85000" lnSpcReduction="10000"/>
          </a:bodyPr>
          <a:lstStyle/>
          <a:p>
            <a:pPr algn="just"/>
            <a:r>
              <a:rPr lang="tr-TR" altLang="tr-TR" b="1" dirty="0" smtClean="0">
                <a:solidFill>
                  <a:schemeClr val="accent2">
                    <a:lumMod val="50000"/>
                  </a:schemeClr>
                </a:solidFill>
                <a:latin typeface="Calibri" pitchFamily="34" charset="0"/>
                <a:cs typeface="Calibri" pitchFamily="34" charset="0"/>
              </a:rPr>
              <a:t>Mezuniyet puanı; 9., 10., 11. ve 12.sınıfların yılsonu başarı puanlarının aritmetik ortalamasıdır. Mezuniyet puanı hesaplanırken bölme işlemi, virgülden sonra iki basamak yürütülür. </a:t>
            </a:r>
            <a:r>
              <a:rPr lang="tr-TR" altLang="tr-TR" sz="2000" b="1" dirty="0" smtClean="0">
                <a:solidFill>
                  <a:schemeClr val="accent2">
                    <a:lumMod val="50000"/>
                  </a:schemeClr>
                </a:solidFill>
                <a:latin typeface="Calibri" pitchFamily="34" charset="0"/>
                <a:cs typeface="Calibri" pitchFamily="34" charset="0"/>
              </a:rPr>
              <a:t>(M.65-1)</a:t>
            </a:r>
            <a:endParaRPr lang="tr-TR" sz="2000" b="1" dirty="0" smtClean="0">
              <a:solidFill>
                <a:schemeClr val="accent2">
                  <a:lumMod val="50000"/>
                </a:schemeClr>
              </a:solidFill>
              <a:latin typeface="Calibri" pitchFamily="34" charset="0"/>
              <a:cs typeface="Calibri" pitchFamily="34" charset="0"/>
            </a:endParaRPr>
          </a:p>
          <a:p>
            <a:pPr algn="ctr">
              <a:buNone/>
            </a:pPr>
            <a:r>
              <a:rPr lang="tr-TR" sz="4800" b="1" dirty="0" smtClean="0">
                <a:solidFill>
                  <a:schemeClr val="bg2">
                    <a:lumMod val="10000"/>
                  </a:schemeClr>
                </a:solidFill>
                <a:latin typeface="Calibri" pitchFamily="34" charset="0"/>
                <a:cs typeface="Calibri" pitchFamily="34" charset="0"/>
              </a:rPr>
              <a:t> Okul 1. </a:t>
            </a:r>
            <a:r>
              <a:rPr lang="tr-TR" sz="4800" b="1" dirty="0" err="1" smtClean="0">
                <a:solidFill>
                  <a:schemeClr val="bg2">
                    <a:lumMod val="10000"/>
                  </a:schemeClr>
                </a:solidFill>
                <a:latin typeface="Calibri" pitchFamily="34" charset="0"/>
                <a:cs typeface="Calibri" pitchFamily="34" charset="0"/>
              </a:rPr>
              <a:t>liği</a:t>
            </a:r>
            <a:endParaRPr lang="tr-TR" sz="4800" b="1" dirty="0" smtClean="0">
              <a:solidFill>
                <a:schemeClr val="bg2">
                  <a:lumMod val="10000"/>
                </a:schemeClr>
              </a:solidFill>
              <a:latin typeface="Calibri" pitchFamily="34" charset="0"/>
              <a:cs typeface="Calibri" pitchFamily="34" charset="0"/>
            </a:endParaRPr>
          </a:p>
          <a:p>
            <a:pPr algn="just">
              <a:buNone/>
            </a:pPr>
            <a:r>
              <a:rPr lang="tr-TR" altLang="tr-TR" sz="2800" dirty="0" smtClean="0">
                <a:latin typeface="Calibri" pitchFamily="34" charset="0"/>
                <a:cs typeface="Calibri" pitchFamily="34" charset="0"/>
              </a:rPr>
              <a:t>    </a:t>
            </a:r>
            <a:r>
              <a:rPr lang="tr-TR" altLang="tr-TR" sz="2800" dirty="0" smtClean="0">
                <a:solidFill>
                  <a:schemeClr val="accent1">
                    <a:lumMod val="50000"/>
                  </a:schemeClr>
                </a:solidFill>
                <a:latin typeface="Calibri" pitchFamily="34" charset="0"/>
                <a:cs typeface="Calibri" pitchFamily="34" charset="0"/>
              </a:rPr>
              <a:t>Ders kesiminde, okul öğrenci Ödül ve Disiplin Kurulunun da görüşü alınarak mezuniyet puanı en yüksek olan öğrenci öğretmenler kurulunca </a:t>
            </a:r>
            <a:r>
              <a:rPr lang="tr-TR" altLang="tr-TR" sz="2800" i="1" dirty="0" smtClean="0">
                <a:solidFill>
                  <a:schemeClr val="accent1">
                    <a:lumMod val="50000"/>
                  </a:schemeClr>
                </a:solidFill>
                <a:latin typeface="Calibri" pitchFamily="34" charset="0"/>
                <a:cs typeface="Calibri" pitchFamily="34" charset="0"/>
              </a:rPr>
              <a:t>okul birincisi </a:t>
            </a:r>
            <a:r>
              <a:rPr lang="tr-TR" altLang="tr-TR" sz="2800" dirty="0" smtClean="0">
                <a:solidFill>
                  <a:schemeClr val="accent1">
                    <a:lumMod val="50000"/>
                  </a:schemeClr>
                </a:solidFill>
                <a:latin typeface="Calibri" pitchFamily="34" charset="0"/>
                <a:cs typeface="Calibri" pitchFamily="34" charset="0"/>
              </a:rPr>
              <a:t>olarak tespit edilir. Ancak, bütün derslerden başarılı olmasına rağmen </a:t>
            </a:r>
            <a:r>
              <a:rPr lang="tr-TR" altLang="tr-TR" sz="2800" b="1" dirty="0" smtClean="0">
                <a:solidFill>
                  <a:schemeClr val="accent1">
                    <a:lumMod val="50000"/>
                  </a:schemeClr>
                </a:solidFill>
                <a:latin typeface="Calibri" pitchFamily="34" charset="0"/>
                <a:cs typeface="Calibri" pitchFamily="34" charset="0"/>
              </a:rPr>
              <a:t>10 puandan fazla davranış puanı indirilmiş ve iade edilmemiş olanlar ile mezun olduğu</a:t>
            </a:r>
            <a:r>
              <a:rPr lang="tr-TR" altLang="tr-TR" sz="2800" dirty="0" smtClean="0">
                <a:solidFill>
                  <a:schemeClr val="accent1">
                    <a:lumMod val="50000"/>
                  </a:schemeClr>
                </a:solidFill>
                <a:latin typeface="Calibri" pitchFamily="34" charset="0"/>
                <a:cs typeface="Calibri" pitchFamily="34" charset="0"/>
              </a:rPr>
              <a:t> </a:t>
            </a:r>
            <a:r>
              <a:rPr lang="tr-TR" altLang="tr-TR" sz="2800" b="1" dirty="0" smtClean="0">
                <a:solidFill>
                  <a:schemeClr val="accent1">
                    <a:lumMod val="50000"/>
                  </a:schemeClr>
                </a:solidFill>
                <a:latin typeface="Calibri" pitchFamily="34" charset="0"/>
                <a:cs typeface="Calibri" pitchFamily="34" charset="0"/>
              </a:rPr>
              <a:t>ders yılının tamamını bulunduğu okulda okumayan öğrenciler okul birincisi olamaz. </a:t>
            </a:r>
            <a:r>
              <a:rPr lang="tr-TR" altLang="tr-TR" sz="2400" dirty="0" smtClean="0">
                <a:solidFill>
                  <a:schemeClr val="accent1">
                    <a:lumMod val="50000"/>
                  </a:schemeClr>
                </a:solidFill>
                <a:latin typeface="Calibri" pitchFamily="34" charset="0"/>
                <a:cs typeface="Calibri" pitchFamily="34" charset="0"/>
              </a:rPr>
              <a:t>(M.61-1)</a:t>
            </a:r>
            <a:endParaRPr lang="tr-TR" sz="2400"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81772"/>
          </a:xfrm>
        </p:spPr>
        <p:txBody>
          <a:bodyPr>
            <a:normAutofit fontScale="90000"/>
          </a:bodyPr>
          <a:lstStyle/>
          <a:p>
            <a:pPr algn="ctr"/>
            <a:r>
              <a:rPr lang="tr-TR" altLang="tr-TR" sz="4400" b="1" dirty="0" smtClean="0">
                <a:solidFill>
                  <a:schemeClr val="bg2">
                    <a:lumMod val="10000"/>
                  </a:schemeClr>
                </a:solidFill>
                <a:latin typeface="Calibri" pitchFamily="34" charset="0"/>
                <a:cs typeface="Calibri" pitchFamily="34" charset="0"/>
              </a:rPr>
              <a:t>Dönem Puanı</a:t>
            </a:r>
            <a:endParaRPr lang="tr-TR" sz="44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1285860"/>
            <a:ext cx="8229600" cy="5038740"/>
          </a:xfrm>
        </p:spPr>
        <p:txBody>
          <a:bodyPr/>
          <a:lstStyle/>
          <a:p>
            <a:pPr>
              <a:buFont typeface="Wingdings" pitchFamily="2" charset="2"/>
              <a:buNone/>
              <a:defRPr/>
            </a:pPr>
            <a:r>
              <a:rPr lang="tr-TR" sz="2400" dirty="0" smtClean="0">
                <a:solidFill>
                  <a:schemeClr val="accent2">
                    <a:lumMod val="50000"/>
                  </a:schemeClr>
                </a:solidFill>
                <a:latin typeface="Calibri" pitchFamily="34" charset="0"/>
                <a:cs typeface="Calibri" pitchFamily="34" charset="0"/>
              </a:rPr>
              <a:t>    Bir dersin dönem puanı;</a:t>
            </a:r>
          </a:p>
          <a:p>
            <a:pPr>
              <a:buFont typeface="Wingdings" pitchFamily="2" charset="2"/>
              <a:buNone/>
              <a:defRPr/>
            </a:pPr>
            <a:r>
              <a:rPr lang="tr-TR" sz="2400" dirty="0" smtClean="0">
                <a:solidFill>
                  <a:schemeClr val="bg2">
                    <a:lumMod val="10000"/>
                  </a:schemeClr>
                </a:solidFill>
                <a:latin typeface="Calibri" pitchFamily="34" charset="0"/>
                <a:cs typeface="Calibri" pitchFamily="34" charset="0"/>
              </a:rPr>
              <a:t> a) </a:t>
            </a:r>
            <a:r>
              <a:rPr lang="tr-TR" sz="2400" dirty="0" smtClean="0">
                <a:solidFill>
                  <a:schemeClr val="accent2">
                    <a:lumMod val="50000"/>
                  </a:schemeClr>
                </a:solidFill>
                <a:latin typeface="Calibri" pitchFamily="34" charset="0"/>
                <a:cs typeface="Calibri" pitchFamily="34" charset="0"/>
              </a:rPr>
              <a:t>Sınavlardan alınan puanların,</a:t>
            </a:r>
          </a:p>
          <a:p>
            <a:pPr>
              <a:buFont typeface="Wingdings" pitchFamily="2" charset="2"/>
              <a:buNone/>
              <a:defRPr/>
            </a:pPr>
            <a:r>
              <a:rPr lang="tr-TR" sz="2400" dirty="0" smtClean="0">
                <a:solidFill>
                  <a:schemeClr val="accent2">
                    <a:lumMod val="50000"/>
                  </a:schemeClr>
                </a:solidFill>
                <a:latin typeface="Calibri" pitchFamily="34" charset="0"/>
                <a:cs typeface="Calibri" pitchFamily="34" charset="0"/>
              </a:rPr>
              <a:t> </a:t>
            </a:r>
            <a:r>
              <a:rPr lang="tr-TR" sz="2400" dirty="0" smtClean="0">
                <a:solidFill>
                  <a:schemeClr val="bg2">
                    <a:lumMod val="10000"/>
                  </a:schemeClr>
                </a:solidFill>
                <a:latin typeface="Calibri" pitchFamily="34" charset="0"/>
                <a:cs typeface="Calibri" pitchFamily="34" charset="0"/>
              </a:rPr>
              <a:t>b) </a:t>
            </a:r>
            <a:r>
              <a:rPr lang="tr-TR" sz="2400" dirty="0" smtClean="0">
                <a:solidFill>
                  <a:schemeClr val="accent2">
                    <a:lumMod val="50000"/>
                  </a:schemeClr>
                </a:solidFill>
                <a:latin typeface="Calibri" pitchFamily="34" charset="0"/>
                <a:cs typeface="Calibri" pitchFamily="34" charset="0"/>
              </a:rPr>
              <a:t>Performans çalışması puanının/puanlarının,</a:t>
            </a:r>
          </a:p>
          <a:p>
            <a:pPr>
              <a:buFont typeface="Wingdings" pitchFamily="2" charset="2"/>
              <a:buNone/>
              <a:defRPr/>
            </a:pPr>
            <a:r>
              <a:rPr lang="tr-TR" sz="2400" dirty="0" smtClean="0">
                <a:solidFill>
                  <a:schemeClr val="accent2">
                    <a:lumMod val="50000"/>
                  </a:schemeClr>
                </a:solidFill>
                <a:latin typeface="Calibri" pitchFamily="34" charset="0"/>
                <a:cs typeface="Calibri" pitchFamily="34" charset="0"/>
              </a:rPr>
              <a:t> </a:t>
            </a:r>
            <a:r>
              <a:rPr lang="tr-TR" sz="2400" dirty="0" smtClean="0">
                <a:solidFill>
                  <a:schemeClr val="bg2">
                    <a:lumMod val="10000"/>
                  </a:schemeClr>
                </a:solidFill>
                <a:latin typeface="Calibri" pitchFamily="34" charset="0"/>
                <a:cs typeface="Calibri" pitchFamily="34" charset="0"/>
              </a:rPr>
              <a:t>c) </a:t>
            </a:r>
            <a:r>
              <a:rPr lang="tr-TR" sz="2400" dirty="0" smtClean="0">
                <a:solidFill>
                  <a:schemeClr val="accent2">
                    <a:lumMod val="50000"/>
                  </a:schemeClr>
                </a:solidFill>
                <a:latin typeface="Calibri" pitchFamily="34" charset="0"/>
                <a:cs typeface="Calibri" pitchFamily="34" charset="0"/>
              </a:rPr>
              <a:t>Varsa proje puanının,</a:t>
            </a:r>
          </a:p>
          <a:p>
            <a:pPr>
              <a:buFont typeface="Wingdings" pitchFamily="2" charset="2"/>
              <a:buNone/>
              <a:defRPr/>
            </a:pPr>
            <a:r>
              <a:rPr lang="tr-TR" sz="2400" dirty="0" smtClean="0">
                <a:solidFill>
                  <a:schemeClr val="accent2">
                    <a:lumMod val="50000"/>
                  </a:schemeClr>
                </a:solidFill>
                <a:latin typeface="Calibri" pitchFamily="34" charset="0"/>
                <a:cs typeface="Calibri" pitchFamily="34" charset="0"/>
              </a:rPr>
              <a:t>     Aritmetik ortalaması alınır, hesaplama yapılırken bölme işlemi virgülden sonra iki basamak yürütülür. (M.51-1)</a:t>
            </a:r>
          </a:p>
          <a:p>
            <a:pPr>
              <a:buFont typeface="Wingdings" pitchFamily="2" charset="2"/>
              <a:buNone/>
              <a:defRPr/>
            </a:pPr>
            <a:endParaRPr lang="tr-TR" sz="2400" dirty="0" smtClean="0">
              <a:solidFill>
                <a:schemeClr val="accent2">
                  <a:lumMod val="50000"/>
                </a:schemeClr>
              </a:solidFill>
              <a:latin typeface="Calibri" pitchFamily="34" charset="0"/>
              <a:cs typeface="Calibri" pitchFamily="34" charset="0"/>
            </a:endParaRPr>
          </a:p>
          <a:p>
            <a:pPr algn="ctr">
              <a:buFont typeface="Wingdings" pitchFamily="2" charset="2"/>
              <a:buNone/>
              <a:defRPr/>
            </a:pPr>
            <a:r>
              <a:rPr lang="tr-TR" sz="4000" b="1" dirty="0" smtClean="0">
                <a:solidFill>
                  <a:schemeClr val="accent2">
                    <a:lumMod val="50000"/>
                  </a:schemeClr>
                </a:solidFill>
                <a:latin typeface="Calibri" pitchFamily="34" charset="0"/>
                <a:cs typeface="Calibri" pitchFamily="34" charset="0"/>
              </a:rPr>
              <a:t>Bir dersin yıl sonu puanı</a:t>
            </a:r>
            <a:endParaRPr lang="tr-TR" sz="2800" b="1" dirty="0" smtClean="0">
              <a:solidFill>
                <a:schemeClr val="accent2">
                  <a:lumMod val="50000"/>
                </a:schemeClr>
              </a:solidFill>
              <a:latin typeface="Calibri" pitchFamily="34" charset="0"/>
              <a:cs typeface="Calibri" pitchFamily="34" charset="0"/>
            </a:endParaRPr>
          </a:p>
          <a:p>
            <a:r>
              <a:rPr lang="tr-TR" sz="2800" dirty="0" smtClean="0">
                <a:solidFill>
                  <a:schemeClr val="accent2">
                    <a:lumMod val="50000"/>
                  </a:schemeClr>
                </a:solidFill>
                <a:latin typeface="Calibri" pitchFamily="34" charset="0"/>
                <a:cs typeface="Calibri" pitchFamily="34" charset="0"/>
              </a:rPr>
              <a:t>I. ve II. dönem puanlarının aritmetik ortalamasıdır.</a:t>
            </a:r>
            <a:endParaRPr lang="tr-TR" dirty="0">
              <a:solidFill>
                <a:schemeClr val="accent2">
                  <a:lumMod val="50000"/>
                </a:schemeClr>
              </a:solidFill>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pPr algn="ctr"/>
            <a:r>
              <a:rPr lang="tr-TR" altLang="tr-TR" sz="3600" b="1" dirty="0" smtClean="0">
                <a:solidFill>
                  <a:schemeClr val="bg2">
                    <a:lumMod val="10000"/>
                  </a:schemeClr>
                </a:solidFill>
                <a:latin typeface="Calibri" pitchFamily="34" charset="0"/>
                <a:cs typeface="Calibri" pitchFamily="34" charset="0"/>
              </a:rPr>
              <a:t>Bir Dersin Ağırlığı ve Ağırlıklı Puanı</a:t>
            </a:r>
            <a:endParaRPr lang="tr-TR" sz="36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1714488"/>
            <a:ext cx="8229600" cy="4610112"/>
          </a:xfrm>
        </p:spPr>
        <p:txBody>
          <a:bodyPr/>
          <a:lstStyle/>
          <a:p>
            <a:pPr algn="just">
              <a:buFont typeface="Wingdings" pitchFamily="2" charset="2"/>
              <a:buNone/>
              <a:defRPr/>
            </a:pPr>
            <a:r>
              <a:rPr lang="tr-TR" sz="2400" dirty="0" smtClean="0">
                <a:solidFill>
                  <a:schemeClr val="accent1">
                    <a:lumMod val="50000"/>
                  </a:schemeClr>
                </a:solidFill>
                <a:latin typeface="Calibri" pitchFamily="34" charset="0"/>
                <a:cs typeface="Calibri" pitchFamily="34" charset="0"/>
              </a:rPr>
              <a:t>Bir dersin ağırlığı, o dersin haftalık ders saati sayısına eşittir.</a:t>
            </a:r>
          </a:p>
          <a:p>
            <a:pPr marL="0" indent="0" algn="just">
              <a:buFont typeface="Wingdings" pitchFamily="2" charset="2"/>
              <a:buNone/>
              <a:defRPr/>
            </a:pPr>
            <a:r>
              <a:rPr lang="tr-TR" sz="2400" dirty="0" smtClean="0">
                <a:solidFill>
                  <a:schemeClr val="accent1">
                    <a:lumMod val="50000"/>
                  </a:schemeClr>
                </a:solidFill>
                <a:latin typeface="Calibri" pitchFamily="34" charset="0"/>
                <a:cs typeface="Calibri" pitchFamily="34" charset="0"/>
              </a:rPr>
              <a:t>Bir dersin yılsonu puanıyla o dersin haftalık ders saati sayısının çarpımından elde edilen puan, o dersin ağırlıklı puanıdır. </a:t>
            </a:r>
            <a:r>
              <a:rPr lang="tr-TR" sz="1400" dirty="0" smtClean="0">
                <a:solidFill>
                  <a:schemeClr val="accent1">
                    <a:lumMod val="50000"/>
                  </a:schemeClr>
                </a:solidFill>
                <a:latin typeface="Calibri" pitchFamily="34" charset="0"/>
                <a:cs typeface="Calibri" pitchFamily="34" charset="0"/>
              </a:rPr>
              <a:t>(M.54-1 ve 2)</a:t>
            </a:r>
          </a:p>
          <a:p>
            <a:pPr>
              <a:buFont typeface="Wingdings" pitchFamily="2" charset="2"/>
              <a:buNone/>
              <a:defRPr/>
            </a:pPr>
            <a:r>
              <a:rPr lang="tr-TR" sz="2400" i="1" dirty="0" smtClean="0">
                <a:latin typeface="Calibri" pitchFamily="34" charset="0"/>
                <a:cs typeface="Calibri" pitchFamily="34" charset="0"/>
              </a:rPr>
              <a:t>ÖRNEK :</a:t>
            </a:r>
          </a:p>
          <a:p>
            <a:pPr>
              <a:buFont typeface="Wingdings" pitchFamily="2" charset="2"/>
              <a:buNone/>
              <a:defRPr/>
            </a:pPr>
            <a:r>
              <a:rPr lang="tr-TR" sz="2400" dirty="0" smtClean="0">
                <a:latin typeface="Calibri" pitchFamily="34" charset="0"/>
                <a:cs typeface="Calibri" pitchFamily="34" charset="0"/>
              </a:rPr>
              <a:t>Matematik yıl sonu puanı = </a:t>
            </a:r>
            <a:r>
              <a:rPr lang="tr-TR" sz="2400" dirty="0" smtClean="0">
                <a:solidFill>
                  <a:schemeClr val="tx2">
                    <a:lumMod val="75000"/>
                  </a:schemeClr>
                </a:solidFill>
                <a:latin typeface="Calibri" pitchFamily="34" charset="0"/>
                <a:cs typeface="Calibri" pitchFamily="34" charset="0"/>
              </a:rPr>
              <a:t>60</a:t>
            </a:r>
          </a:p>
          <a:p>
            <a:pPr>
              <a:buFont typeface="Wingdings" pitchFamily="2" charset="2"/>
              <a:buNone/>
              <a:defRPr/>
            </a:pPr>
            <a:r>
              <a:rPr lang="da-DK" sz="2400" dirty="0" smtClean="0">
                <a:latin typeface="Calibri" pitchFamily="34" charset="0"/>
                <a:cs typeface="Calibri" pitchFamily="34" charset="0"/>
              </a:rPr>
              <a:t>Matematik dersi haftalık ders saati = </a:t>
            </a:r>
            <a:r>
              <a:rPr lang="da-DK" sz="2400" dirty="0" smtClean="0">
                <a:solidFill>
                  <a:schemeClr val="accent1">
                    <a:lumMod val="50000"/>
                  </a:schemeClr>
                </a:solidFill>
                <a:latin typeface="Calibri" pitchFamily="34" charset="0"/>
                <a:cs typeface="Calibri" pitchFamily="34" charset="0"/>
              </a:rPr>
              <a:t>4</a:t>
            </a:r>
          </a:p>
          <a:p>
            <a:pPr>
              <a:buFont typeface="Wingdings" pitchFamily="2" charset="2"/>
              <a:buNone/>
              <a:defRPr/>
            </a:pPr>
            <a:r>
              <a:rPr lang="tr-TR" sz="2400" dirty="0" smtClean="0">
                <a:latin typeface="Calibri" pitchFamily="34" charset="0"/>
                <a:cs typeface="Calibri" pitchFamily="34" charset="0"/>
              </a:rPr>
              <a:t>Matematik dersi ağırlıklı yıl sonu puanı = </a:t>
            </a:r>
            <a:r>
              <a:rPr lang="tr-TR" sz="2400" dirty="0" smtClean="0">
                <a:solidFill>
                  <a:schemeClr val="tx2">
                    <a:lumMod val="75000"/>
                  </a:schemeClr>
                </a:solidFill>
                <a:latin typeface="Calibri" pitchFamily="34" charset="0"/>
                <a:cs typeface="Calibri" pitchFamily="34" charset="0"/>
              </a:rPr>
              <a:t>60</a:t>
            </a:r>
            <a:r>
              <a:rPr lang="tr-TR" sz="2400" dirty="0" smtClean="0">
                <a:latin typeface="Calibri" pitchFamily="34" charset="0"/>
                <a:cs typeface="Calibri" pitchFamily="34" charset="0"/>
              </a:rPr>
              <a:t>x</a:t>
            </a:r>
            <a:r>
              <a:rPr lang="tr-TR" sz="2400" dirty="0" smtClean="0">
                <a:solidFill>
                  <a:schemeClr val="accent1">
                    <a:lumMod val="50000"/>
                  </a:schemeClr>
                </a:solidFill>
                <a:latin typeface="Calibri" pitchFamily="34" charset="0"/>
                <a:cs typeface="Calibri" pitchFamily="34" charset="0"/>
              </a:rPr>
              <a:t>4</a:t>
            </a:r>
            <a:r>
              <a:rPr lang="tr-TR" sz="2400" dirty="0" smtClean="0">
                <a:latin typeface="Calibri" pitchFamily="34" charset="0"/>
                <a:cs typeface="Calibri" pitchFamily="34" charset="0"/>
              </a:rPr>
              <a:t> = </a:t>
            </a:r>
            <a:r>
              <a:rPr lang="tr-TR" sz="2400" dirty="0" smtClean="0">
                <a:solidFill>
                  <a:schemeClr val="accent3">
                    <a:lumMod val="50000"/>
                  </a:schemeClr>
                </a:solidFill>
                <a:latin typeface="Calibri" pitchFamily="34" charset="0"/>
                <a:cs typeface="Calibri" pitchFamily="34" charset="0"/>
              </a:rPr>
              <a:t>240 </a:t>
            </a:r>
            <a:endParaRPr lang="tr-TR" sz="24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endParaRP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Autofit/>
          </a:bodyPr>
          <a:lstStyle/>
          <a:p>
            <a:pPr algn="ctr"/>
            <a:r>
              <a:rPr lang="tr-TR" sz="2800" b="1" dirty="0" smtClean="0">
                <a:solidFill>
                  <a:schemeClr val="bg2">
                    <a:lumMod val="10000"/>
                  </a:schemeClr>
                </a:solidFill>
                <a:latin typeface="Calibri" pitchFamily="34" charset="0"/>
                <a:cs typeface="Calibri" pitchFamily="34" charset="0"/>
              </a:rPr>
              <a:t>Ders yılı sonunda herhangi bir dersten başarılı sayılma</a:t>
            </a:r>
            <a:endParaRPr lang="tr-TR" sz="28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1571612"/>
            <a:ext cx="8229600" cy="5072098"/>
          </a:xfrm>
        </p:spPr>
        <p:txBody>
          <a:bodyPr>
            <a:normAutofit fontScale="32500" lnSpcReduction="20000"/>
          </a:bodyPr>
          <a:lstStyle/>
          <a:p>
            <a:pPr algn="just">
              <a:buFont typeface="Wingdings" pitchFamily="2" charset="2"/>
              <a:buNone/>
              <a:defRPr/>
            </a:pPr>
            <a:r>
              <a:rPr lang="tr-TR" sz="6200" b="1" dirty="0" smtClean="0">
                <a:solidFill>
                  <a:schemeClr val="accent2">
                    <a:lumMod val="50000"/>
                  </a:schemeClr>
                </a:solidFill>
                <a:latin typeface="Calibri" pitchFamily="34" charset="0"/>
                <a:cs typeface="Calibri" pitchFamily="34" charset="0"/>
              </a:rPr>
              <a:t>      Öğrencinin, ders yılı sonunda herhangi bir dersten başarılı sayılabilmesi için;</a:t>
            </a:r>
          </a:p>
          <a:p>
            <a:pPr algn="just">
              <a:buFont typeface="Wingdings" pitchFamily="2" charset="2"/>
              <a:buNone/>
              <a:defRPr/>
            </a:pPr>
            <a:r>
              <a:rPr lang="tr-TR" sz="6200" b="1" dirty="0" smtClean="0">
                <a:solidFill>
                  <a:schemeClr val="accent2">
                    <a:lumMod val="50000"/>
                  </a:schemeClr>
                </a:solidFill>
                <a:latin typeface="Calibri" pitchFamily="34" charset="0"/>
                <a:cs typeface="Calibri" pitchFamily="34" charset="0"/>
              </a:rPr>
              <a:t>     İki dönem puanının aritmetik ortalamasının en az </a:t>
            </a:r>
            <a:r>
              <a:rPr lang="tr-TR" sz="6200" dirty="0" smtClean="0">
                <a:solidFill>
                  <a:schemeClr val="accent2">
                    <a:lumMod val="75000"/>
                  </a:schemeClr>
                </a:solidFill>
                <a:latin typeface="Calibri" pitchFamily="34" charset="0"/>
                <a:cs typeface="Calibri" pitchFamily="34" charset="0"/>
              </a:rPr>
              <a:t>50</a:t>
            </a:r>
            <a:r>
              <a:rPr lang="tr-TR" sz="6200" b="1" dirty="0" smtClean="0">
                <a:solidFill>
                  <a:schemeClr val="accent2">
                    <a:lumMod val="50000"/>
                  </a:schemeClr>
                </a:solidFill>
                <a:latin typeface="Calibri" pitchFamily="34" charset="0"/>
                <a:cs typeface="Calibri" pitchFamily="34" charset="0"/>
              </a:rPr>
              <a:t> veya birinci dönem puanı     ne olursa olsun ikinci dönem puanının en az </a:t>
            </a:r>
            <a:r>
              <a:rPr lang="tr-TR" sz="6200" dirty="0" smtClean="0">
                <a:solidFill>
                  <a:schemeClr val="accent2">
                    <a:lumMod val="75000"/>
                  </a:schemeClr>
                </a:solidFill>
                <a:latin typeface="Calibri" pitchFamily="34" charset="0"/>
                <a:cs typeface="Calibri" pitchFamily="34" charset="0"/>
              </a:rPr>
              <a:t>70</a:t>
            </a:r>
            <a:r>
              <a:rPr lang="tr-TR" sz="6200" b="1" dirty="0" smtClean="0">
                <a:solidFill>
                  <a:schemeClr val="accent2">
                    <a:lumMod val="50000"/>
                  </a:schemeClr>
                </a:solidFill>
                <a:latin typeface="Calibri" pitchFamily="34" charset="0"/>
                <a:cs typeface="Calibri" pitchFamily="34" charset="0"/>
              </a:rPr>
              <a:t> olması gerekir. </a:t>
            </a:r>
            <a:r>
              <a:rPr lang="tr-TR" sz="6200" dirty="0" smtClean="0">
                <a:solidFill>
                  <a:schemeClr val="accent2">
                    <a:lumMod val="50000"/>
                  </a:schemeClr>
                </a:solidFill>
                <a:latin typeface="Calibri" pitchFamily="34" charset="0"/>
                <a:cs typeface="Calibri" pitchFamily="34" charset="0"/>
              </a:rPr>
              <a:t>(M.56-1)</a:t>
            </a:r>
          </a:p>
          <a:p>
            <a:pPr algn="ctr">
              <a:buFont typeface="Wingdings" pitchFamily="2" charset="2"/>
              <a:buNone/>
              <a:defRPr/>
            </a:pPr>
            <a:endParaRPr lang="tr-TR" altLang="tr-TR" sz="6200" b="1" dirty="0" smtClean="0">
              <a:solidFill>
                <a:schemeClr val="bg2">
                  <a:lumMod val="10000"/>
                </a:schemeClr>
              </a:solidFill>
              <a:latin typeface="Calibri" pitchFamily="34" charset="0"/>
              <a:cs typeface="Calibri" pitchFamily="34" charset="0"/>
            </a:endParaRPr>
          </a:p>
          <a:p>
            <a:pPr algn="ctr">
              <a:buFont typeface="Wingdings" pitchFamily="2" charset="2"/>
              <a:buNone/>
              <a:defRPr/>
            </a:pPr>
            <a:r>
              <a:rPr lang="tr-TR" altLang="tr-TR" sz="6200" b="1" dirty="0" smtClean="0">
                <a:solidFill>
                  <a:schemeClr val="bg2">
                    <a:lumMod val="10000"/>
                  </a:schemeClr>
                </a:solidFill>
                <a:latin typeface="Calibri" pitchFamily="34" charset="0"/>
                <a:cs typeface="Calibri" pitchFamily="34" charset="0"/>
              </a:rPr>
              <a:t>Doğrudan Sınıf Geçme</a:t>
            </a:r>
            <a:endParaRPr lang="tr-TR" sz="6200" b="1" dirty="0" smtClean="0">
              <a:solidFill>
                <a:schemeClr val="bg2">
                  <a:lumMod val="10000"/>
                </a:schemeClr>
              </a:solidFill>
              <a:latin typeface="Calibri" pitchFamily="34" charset="0"/>
              <a:cs typeface="Calibri" pitchFamily="34" charset="0"/>
            </a:endParaRPr>
          </a:p>
          <a:p>
            <a:pPr>
              <a:buFont typeface="Wingdings" pitchFamily="2" charset="2"/>
              <a:buNone/>
            </a:pPr>
            <a:r>
              <a:rPr lang="tr-TR" altLang="tr-TR" sz="6200" dirty="0" smtClean="0">
                <a:solidFill>
                  <a:schemeClr val="accent1">
                    <a:lumMod val="50000"/>
                  </a:schemeClr>
                </a:solidFill>
                <a:latin typeface="Calibri" pitchFamily="34" charset="0"/>
                <a:cs typeface="Calibri" pitchFamily="34" charset="0"/>
              </a:rPr>
              <a:t>Ders yılı sonunda; </a:t>
            </a:r>
          </a:p>
          <a:p>
            <a:pPr>
              <a:buFont typeface="Wingdings" pitchFamily="2" charset="2"/>
              <a:buNone/>
            </a:pPr>
            <a:r>
              <a:rPr lang="tr-TR" altLang="tr-TR" sz="6200" dirty="0" smtClean="0">
                <a:solidFill>
                  <a:schemeClr val="bg2">
                    <a:lumMod val="10000"/>
                  </a:schemeClr>
                </a:solidFill>
                <a:latin typeface="Calibri" pitchFamily="34" charset="0"/>
                <a:cs typeface="Calibri" pitchFamily="34" charset="0"/>
              </a:rPr>
              <a:t>   a) </a:t>
            </a:r>
            <a:r>
              <a:rPr lang="tr-TR" altLang="tr-TR" sz="6200" dirty="0" smtClean="0">
                <a:solidFill>
                  <a:schemeClr val="accent1">
                    <a:lumMod val="50000"/>
                  </a:schemeClr>
                </a:solidFill>
                <a:latin typeface="Calibri" pitchFamily="34" charset="0"/>
                <a:cs typeface="Calibri" pitchFamily="34" charset="0"/>
              </a:rPr>
              <a:t>Tüm derslerden başarılı olan,</a:t>
            </a:r>
          </a:p>
          <a:p>
            <a:pPr>
              <a:buFont typeface="Wingdings" pitchFamily="2" charset="2"/>
              <a:buNone/>
            </a:pPr>
            <a:r>
              <a:rPr lang="tr-TR" altLang="tr-TR" sz="6200" dirty="0" smtClean="0">
                <a:solidFill>
                  <a:schemeClr val="bg2">
                    <a:lumMod val="10000"/>
                  </a:schemeClr>
                </a:solidFill>
                <a:latin typeface="Calibri" pitchFamily="34" charset="0"/>
                <a:cs typeface="Calibri" pitchFamily="34" charset="0"/>
              </a:rPr>
              <a:t>   b) </a:t>
            </a:r>
            <a:r>
              <a:rPr lang="tr-TR" altLang="tr-TR" sz="6200" dirty="0" smtClean="0">
                <a:solidFill>
                  <a:schemeClr val="accent1">
                    <a:lumMod val="50000"/>
                  </a:schemeClr>
                </a:solidFill>
                <a:latin typeface="Calibri" pitchFamily="34" charset="0"/>
                <a:cs typeface="Calibri" pitchFamily="34" charset="0"/>
              </a:rPr>
              <a:t>Başarısız dersi/dersleri olanlardan,</a:t>
            </a:r>
          </a:p>
          <a:p>
            <a:pPr>
              <a:buFont typeface="Wingdings" pitchFamily="2" charset="2"/>
              <a:buNone/>
            </a:pPr>
            <a:r>
              <a:rPr lang="tr-TR" altLang="tr-TR" sz="6200" dirty="0" smtClean="0">
                <a:solidFill>
                  <a:schemeClr val="accent1">
                    <a:lumMod val="50000"/>
                  </a:schemeClr>
                </a:solidFill>
                <a:latin typeface="Calibri" pitchFamily="34" charset="0"/>
                <a:cs typeface="Calibri" pitchFamily="34" charset="0"/>
              </a:rPr>
              <a:t>        </a:t>
            </a:r>
            <a:r>
              <a:rPr lang="es-ES" altLang="tr-TR" sz="6200" dirty="0" smtClean="0">
                <a:solidFill>
                  <a:schemeClr val="accent1">
                    <a:lumMod val="50000"/>
                  </a:schemeClr>
                </a:solidFill>
                <a:latin typeface="Calibri" pitchFamily="34" charset="0"/>
                <a:cs typeface="Calibri" pitchFamily="34" charset="0"/>
              </a:rPr>
              <a:t>yılsonu başarı puanı en az </a:t>
            </a:r>
            <a:r>
              <a:rPr lang="es-ES" altLang="tr-TR" sz="6200" b="1" dirty="0" smtClean="0">
                <a:solidFill>
                  <a:schemeClr val="accent1">
                    <a:lumMod val="75000"/>
                  </a:schemeClr>
                </a:solidFill>
                <a:latin typeface="Calibri" pitchFamily="34" charset="0"/>
                <a:cs typeface="Calibri" pitchFamily="34" charset="0"/>
              </a:rPr>
              <a:t>50</a:t>
            </a:r>
            <a:r>
              <a:rPr lang="tr-TR" altLang="tr-TR" sz="6200" b="1" dirty="0" smtClean="0">
                <a:solidFill>
                  <a:schemeClr val="accent1">
                    <a:lumMod val="75000"/>
                  </a:schemeClr>
                </a:solidFill>
                <a:latin typeface="Calibri" pitchFamily="34" charset="0"/>
                <a:cs typeface="Calibri" pitchFamily="34" charset="0"/>
              </a:rPr>
              <a:t> </a:t>
            </a:r>
            <a:r>
              <a:rPr lang="tr-TR" altLang="tr-TR" sz="6200" dirty="0" smtClean="0">
                <a:solidFill>
                  <a:schemeClr val="accent1">
                    <a:lumMod val="50000"/>
                  </a:schemeClr>
                </a:solidFill>
                <a:latin typeface="Calibri" pitchFamily="34" charset="0"/>
                <a:cs typeface="Calibri" pitchFamily="34" charset="0"/>
              </a:rPr>
              <a:t>olan öğrenciler doğrudan sınıf geçer.</a:t>
            </a:r>
          </a:p>
          <a:p>
            <a:pPr>
              <a:buFont typeface="Wingdings" pitchFamily="2" charset="2"/>
              <a:buNone/>
            </a:pPr>
            <a:endParaRPr lang="tr-TR" altLang="tr-TR" sz="6200" dirty="0" smtClean="0">
              <a:solidFill>
                <a:schemeClr val="accent1">
                  <a:lumMod val="50000"/>
                </a:schemeClr>
              </a:solidFill>
              <a:latin typeface="Calibri" pitchFamily="34" charset="0"/>
              <a:cs typeface="Calibri" pitchFamily="34" charset="0"/>
            </a:endParaRPr>
          </a:p>
          <a:p>
            <a:pPr>
              <a:buFont typeface="Wingdings" pitchFamily="2" charset="2"/>
              <a:buNone/>
            </a:pPr>
            <a:r>
              <a:rPr lang="tr-TR" altLang="tr-TR" sz="6200" dirty="0" smtClean="0">
                <a:solidFill>
                  <a:schemeClr val="accent1">
                    <a:lumMod val="50000"/>
                  </a:schemeClr>
                </a:solidFill>
                <a:latin typeface="Calibri" pitchFamily="34" charset="0"/>
                <a:cs typeface="Calibri" pitchFamily="34" charset="0"/>
              </a:rPr>
              <a:t>Yılsonu başarı puanıyla başarılı sayılamayacak derslerden başarısız olan</a:t>
            </a:r>
          </a:p>
          <a:p>
            <a:pPr>
              <a:buFont typeface="Wingdings" pitchFamily="2" charset="2"/>
              <a:buNone/>
            </a:pPr>
            <a:r>
              <a:rPr lang="tr-TR" altLang="tr-TR" sz="6200" dirty="0" smtClean="0">
                <a:solidFill>
                  <a:schemeClr val="accent1">
                    <a:lumMod val="50000"/>
                  </a:schemeClr>
                </a:solidFill>
                <a:latin typeface="Calibri" pitchFamily="34" charset="0"/>
                <a:cs typeface="Calibri" pitchFamily="34" charset="0"/>
              </a:rPr>
              <a:t>öğrenciler, o dersten/derslerden sorumlu geçer. </a:t>
            </a:r>
          </a:p>
          <a:p>
            <a:pPr>
              <a:buFont typeface="Wingdings" pitchFamily="2" charset="2"/>
              <a:buNone/>
            </a:pPr>
            <a:r>
              <a:rPr lang="tr-TR" altLang="tr-TR" sz="6200" dirty="0" smtClean="0">
                <a:latin typeface="Calibri" pitchFamily="34" charset="0"/>
                <a:cs typeface="Calibri" pitchFamily="34" charset="0"/>
              </a:rPr>
              <a:t>Başarılması zorunlu ders: </a:t>
            </a:r>
            <a:r>
              <a:rPr lang="tr-TR" altLang="tr-TR" sz="6200" b="1" i="1" dirty="0" smtClean="0">
                <a:solidFill>
                  <a:srgbClr val="FF0000"/>
                </a:solidFill>
                <a:latin typeface="Calibri" pitchFamily="34" charset="0"/>
                <a:cs typeface="Calibri" pitchFamily="34" charset="0"/>
              </a:rPr>
              <a:t>Dil ve Anlatım </a:t>
            </a:r>
            <a:r>
              <a:rPr lang="tr-TR" altLang="tr-TR" sz="6200" dirty="0" smtClean="0">
                <a:solidFill>
                  <a:schemeClr val="accent1">
                    <a:lumMod val="75000"/>
                  </a:schemeClr>
                </a:solidFill>
                <a:latin typeface="Calibri" pitchFamily="34" charset="0"/>
                <a:cs typeface="Calibri" pitchFamily="34" charset="0"/>
              </a:rPr>
              <a:t>dır.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586440"/>
          </a:xfrm>
        </p:spPr>
        <p:txBody>
          <a:bodyPr>
            <a:normAutofit fontScale="90000"/>
          </a:bodyPr>
          <a:lstStyle/>
          <a:p>
            <a:pPr algn="ctr"/>
            <a:r>
              <a:rPr lang="tr-TR" sz="4800" b="1" dirty="0">
                <a:solidFill>
                  <a:srgbClr val="002060"/>
                </a:solidFill>
                <a:effectLst>
                  <a:outerShdw blurRad="38100" dist="38100" dir="2700000" algn="tl">
                    <a:srgbClr val="C0C0C0"/>
                  </a:outerShdw>
                </a:effectLst>
                <a:latin typeface="Comic Sans MS" pitchFamily="66" charset="0"/>
              </a:rPr>
              <a:t>KAYA BAYAZITOĞLU ANADOLU LİSESİ </a:t>
            </a:r>
            <a:r>
              <a:rPr lang="tr-TR" b="1" dirty="0">
                <a:solidFill>
                  <a:srgbClr val="FF0000"/>
                </a:solidFill>
                <a:effectLst>
                  <a:outerShdw blurRad="38100" dist="38100" dir="2700000" algn="tl">
                    <a:srgbClr val="C0C0C0"/>
                  </a:outerShdw>
                </a:effectLst>
                <a:latin typeface="Comic Sans MS" pitchFamily="66" charset="0"/>
              </a:rPr>
              <a:t/>
            </a:r>
            <a:br>
              <a:rPr lang="tr-TR" b="1" dirty="0">
                <a:solidFill>
                  <a:srgbClr val="FF0000"/>
                </a:solidFill>
                <a:effectLst>
                  <a:outerShdw blurRad="38100" dist="38100" dir="2700000" algn="tl">
                    <a:srgbClr val="C0C0C0"/>
                  </a:outerShdw>
                </a:effectLst>
                <a:latin typeface="Comic Sans MS" pitchFamily="66" charset="0"/>
              </a:rPr>
            </a:br>
            <a:r>
              <a:rPr lang="tr-TR" b="1" dirty="0">
                <a:solidFill>
                  <a:srgbClr val="FF0000"/>
                </a:solidFill>
                <a:effectLst>
                  <a:outerShdw blurRad="38100" dist="38100" dir="2700000" algn="tl">
                    <a:srgbClr val="C0C0C0"/>
                  </a:outerShdw>
                </a:effectLst>
                <a:latin typeface="Comic Sans MS" pitchFamily="66" charset="0"/>
              </a:rPr>
              <a:t/>
            </a:r>
            <a:br>
              <a:rPr lang="tr-TR" b="1" dirty="0">
                <a:solidFill>
                  <a:srgbClr val="FF0000"/>
                </a:solidFill>
                <a:effectLst>
                  <a:outerShdw blurRad="38100" dist="38100" dir="2700000" algn="tl">
                    <a:srgbClr val="C0C0C0"/>
                  </a:outerShdw>
                </a:effectLst>
                <a:latin typeface="Comic Sans MS" pitchFamily="66" charset="0"/>
              </a:rPr>
            </a:br>
            <a:r>
              <a:rPr lang="tr-TR" sz="4000" b="1" dirty="0" smtClean="0">
                <a:solidFill>
                  <a:schemeClr val="bg2">
                    <a:lumMod val="10000"/>
                  </a:schemeClr>
                </a:solidFill>
                <a:effectLst>
                  <a:outerShdw blurRad="38100" dist="38100" dir="2700000" algn="tl">
                    <a:srgbClr val="C0C0C0"/>
                  </a:outerShdw>
                </a:effectLst>
                <a:latin typeface="Calibri" pitchFamily="34" charset="0"/>
                <a:cs typeface="Calibri" pitchFamily="34" charset="0"/>
              </a:rPr>
              <a:t>Okulumuz İdari Kadrosu </a:t>
            </a:r>
            <a:br>
              <a:rPr lang="tr-TR" sz="4000" b="1" dirty="0" smtClean="0">
                <a:solidFill>
                  <a:schemeClr val="bg2">
                    <a:lumMod val="10000"/>
                  </a:schemeClr>
                </a:solidFill>
                <a:effectLst>
                  <a:outerShdw blurRad="38100" dist="38100" dir="2700000" algn="tl">
                    <a:srgbClr val="C0C0C0"/>
                  </a:outerShdw>
                </a:effectLst>
                <a:latin typeface="Calibri" pitchFamily="34" charset="0"/>
                <a:cs typeface="Calibri" pitchFamily="34" charset="0"/>
              </a:rPr>
            </a:br>
            <a:r>
              <a:rPr lang="tr-TR" sz="4000" b="1" dirty="0" smtClean="0">
                <a:solidFill>
                  <a:schemeClr val="bg2">
                    <a:lumMod val="10000"/>
                  </a:schemeClr>
                </a:solidFill>
                <a:effectLst>
                  <a:outerShdw blurRad="38100" dist="38100" dir="2700000" algn="tl">
                    <a:srgbClr val="C0C0C0"/>
                  </a:outerShdw>
                </a:effectLst>
                <a:latin typeface="Calibri" pitchFamily="34" charset="0"/>
                <a:cs typeface="Calibri" pitchFamily="34" charset="0"/>
              </a:rPr>
              <a:t>ve </a:t>
            </a:r>
            <a:br>
              <a:rPr lang="tr-TR" sz="4000" b="1" dirty="0" smtClean="0">
                <a:solidFill>
                  <a:schemeClr val="bg2">
                    <a:lumMod val="10000"/>
                  </a:schemeClr>
                </a:solidFill>
                <a:effectLst>
                  <a:outerShdw blurRad="38100" dist="38100" dir="2700000" algn="tl">
                    <a:srgbClr val="C0C0C0"/>
                  </a:outerShdw>
                </a:effectLst>
                <a:latin typeface="Calibri" pitchFamily="34" charset="0"/>
                <a:cs typeface="Calibri" pitchFamily="34" charset="0"/>
              </a:rPr>
            </a:br>
            <a:r>
              <a:rPr lang="tr-TR" sz="4000" b="1" dirty="0" smtClean="0">
                <a:solidFill>
                  <a:schemeClr val="bg2">
                    <a:lumMod val="10000"/>
                  </a:schemeClr>
                </a:solidFill>
                <a:effectLst>
                  <a:outerShdw blurRad="38100" dist="38100" dir="2700000" algn="tl">
                    <a:srgbClr val="C0C0C0"/>
                  </a:outerShdw>
                </a:effectLst>
                <a:latin typeface="Calibri" pitchFamily="34" charset="0"/>
                <a:cs typeface="Calibri" pitchFamily="34" charset="0"/>
              </a:rPr>
              <a:t>Rehberlik Servisi</a:t>
            </a:r>
            <a:endParaRPr lang="tr-TR" sz="4000" dirty="0">
              <a:solidFill>
                <a:schemeClr val="bg2">
                  <a:lumMod val="10000"/>
                </a:schemeClr>
              </a:solidFill>
              <a:latin typeface="Calibri" pitchFamily="34" charset="0"/>
              <a:cs typeface="Calibri" pitchFamily="34" charset="0"/>
            </a:endParaRPr>
          </a:p>
        </p:txBody>
      </p:sp>
      <p:sp>
        <p:nvSpPr>
          <p:cNvPr id="3" name="İçerik Yer Tutucusu 2"/>
          <p:cNvSpPr>
            <a:spLocks noGrp="1"/>
          </p:cNvSpPr>
          <p:nvPr>
            <p:ph idx="1"/>
          </p:nvPr>
        </p:nvSpPr>
        <p:spPr>
          <a:xfrm>
            <a:off x="457200" y="2214554"/>
            <a:ext cx="8186766" cy="3786214"/>
          </a:xfrm>
        </p:spPr>
        <p:txBody>
          <a:bodyPr>
            <a:noAutofit/>
          </a:bodyPr>
          <a:lstStyle/>
          <a:p>
            <a:pPr lvl="1">
              <a:lnSpc>
                <a:spcPct val="90000"/>
              </a:lnSpc>
              <a:spcBef>
                <a:spcPct val="50000"/>
              </a:spcBef>
              <a:buClr>
                <a:srgbClr val="FF0000"/>
              </a:buClr>
              <a:buSzPct val="150000"/>
              <a:defRPr/>
            </a:pP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Okul Müdürü: </a:t>
            </a:r>
            <a:r>
              <a:rPr lang="tr-TR" sz="2800" b="1" dirty="0" smtClean="0">
                <a:solidFill>
                  <a:schemeClr val="accent3">
                    <a:lumMod val="75000"/>
                  </a:schemeClr>
                </a:solidFill>
                <a:effectLst>
                  <a:outerShdw blurRad="38100" dist="38100" dir="2700000" algn="tl">
                    <a:srgbClr val="C0C0C0"/>
                  </a:outerShdw>
                </a:effectLst>
                <a:latin typeface="Calibri" pitchFamily="34" charset="0"/>
                <a:cs typeface="Calibri" pitchFamily="34" charset="0"/>
              </a:rPr>
              <a:t>Yusuf Yasin GÜLŞEN</a:t>
            </a:r>
          </a:p>
          <a:p>
            <a:pPr lvl="1">
              <a:lnSpc>
                <a:spcPct val="90000"/>
              </a:lnSpc>
              <a:spcBef>
                <a:spcPct val="50000"/>
              </a:spcBef>
              <a:buClr>
                <a:srgbClr val="FF0000"/>
              </a:buClr>
              <a:buSzPct val="150000"/>
              <a:defRPr/>
            </a:pP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9-10.Sınıflar </a:t>
            </a:r>
            <a:r>
              <a:rPr lang="tr-TR" sz="2800" b="1" dirty="0" err="1"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Müd</a:t>
            </a: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 Yrd.:</a:t>
            </a:r>
            <a:r>
              <a:rPr lang="tr-TR" sz="2800" b="1" dirty="0" smtClean="0">
                <a:solidFill>
                  <a:schemeClr val="accent3">
                    <a:lumMod val="75000"/>
                  </a:schemeClr>
                </a:solidFill>
                <a:effectLst>
                  <a:outerShdw blurRad="38100" dist="38100" dir="2700000" algn="tl">
                    <a:srgbClr val="C0C0C0"/>
                  </a:outerShdw>
                </a:effectLst>
                <a:latin typeface="Calibri" pitchFamily="34" charset="0"/>
                <a:cs typeface="Calibri" pitchFamily="34" charset="0"/>
              </a:rPr>
              <a:t>Enes KEÇECİ</a:t>
            </a:r>
          </a:p>
          <a:p>
            <a:pPr lvl="1">
              <a:lnSpc>
                <a:spcPct val="90000"/>
              </a:lnSpc>
              <a:spcBef>
                <a:spcPct val="50000"/>
              </a:spcBef>
              <a:buClr>
                <a:srgbClr val="FF0000"/>
              </a:buClr>
              <a:buSzPct val="150000"/>
              <a:defRPr/>
            </a:pP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11-12. </a:t>
            </a: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sınıflar </a:t>
            </a:r>
            <a:r>
              <a:rPr lang="tr-TR" sz="2800" b="1" dirty="0" err="1">
                <a:solidFill>
                  <a:schemeClr val="accent3">
                    <a:lumMod val="50000"/>
                  </a:schemeClr>
                </a:solidFill>
                <a:effectLst>
                  <a:outerShdw blurRad="38100" dist="38100" dir="2700000" algn="tl">
                    <a:srgbClr val="C0C0C0"/>
                  </a:outerShdw>
                </a:effectLst>
                <a:latin typeface="Calibri" pitchFamily="34" charset="0"/>
                <a:cs typeface="Calibri" pitchFamily="34" charset="0"/>
              </a:rPr>
              <a:t>Müd</a:t>
            </a: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 </a:t>
            </a: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Yrd.:</a:t>
            </a:r>
            <a:r>
              <a:rPr lang="tr-TR" sz="2800" b="1" dirty="0" err="1" smtClean="0">
                <a:solidFill>
                  <a:schemeClr val="accent3">
                    <a:lumMod val="75000"/>
                  </a:schemeClr>
                </a:solidFill>
                <a:effectLst>
                  <a:outerShdw blurRad="38100" dist="38100" dir="2700000" algn="tl">
                    <a:srgbClr val="C0C0C0"/>
                  </a:outerShdw>
                </a:effectLst>
                <a:latin typeface="Calibri" pitchFamily="34" charset="0"/>
                <a:cs typeface="Calibri" pitchFamily="34" charset="0"/>
              </a:rPr>
              <a:t>M.Yunus</a:t>
            </a:r>
            <a:r>
              <a:rPr lang="tr-TR" sz="2800" b="1" dirty="0" smtClean="0">
                <a:solidFill>
                  <a:schemeClr val="accent3">
                    <a:lumMod val="75000"/>
                  </a:schemeClr>
                </a:solidFill>
                <a:effectLst>
                  <a:outerShdw blurRad="38100" dist="38100" dir="2700000" algn="tl">
                    <a:srgbClr val="C0C0C0"/>
                  </a:outerShdw>
                </a:effectLst>
                <a:latin typeface="Calibri" pitchFamily="34" charset="0"/>
                <a:cs typeface="Calibri" pitchFamily="34" charset="0"/>
              </a:rPr>
              <a:t> ERTEN</a:t>
            </a:r>
            <a:endPar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endParaRPr>
          </a:p>
          <a:p>
            <a:pPr lvl="1">
              <a:lnSpc>
                <a:spcPct val="90000"/>
              </a:lnSpc>
              <a:spcBef>
                <a:spcPct val="50000"/>
              </a:spcBef>
              <a:buClr>
                <a:srgbClr val="FF0000"/>
              </a:buClr>
              <a:buSzPct val="150000"/>
              <a:buFont typeface="Wingdings" pitchFamily="2" charset="2"/>
              <a:buChar char="Ø"/>
              <a:defRPr/>
            </a:pP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10.-11. </a:t>
            </a: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Sınıflar </a:t>
            </a: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Psikolojik D./Rehber </a:t>
            </a:r>
            <a:r>
              <a:rPr lang="tr-TR" sz="2800" b="1" dirty="0" err="1">
                <a:solidFill>
                  <a:schemeClr val="accent3">
                    <a:lumMod val="50000"/>
                  </a:schemeClr>
                </a:solidFill>
                <a:effectLst>
                  <a:outerShdw blurRad="38100" dist="38100" dir="2700000" algn="tl">
                    <a:srgbClr val="C0C0C0"/>
                  </a:outerShdw>
                </a:effectLst>
                <a:latin typeface="Calibri" pitchFamily="34" charset="0"/>
                <a:cs typeface="Calibri" pitchFamily="34" charset="0"/>
              </a:rPr>
              <a:t>Öğrt</a:t>
            </a: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a:t>
            </a:r>
          </a:p>
          <a:p>
            <a:pPr lvl="1">
              <a:lnSpc>
                <a:spcPct val="90000"/>
              </a:lnSpc>
              <a:spcBef>
                <a:spcPct val="50000"/>
              </a:spcBef>
              <a:buClr>
                <a:srgbClr val="FF0000"/>
              </a:buClr>
              <a:buSzPct val="150000"/>
              <a:buNone/>
              <a:defRPr/>
            </a:pPr>
            <a:r>
              <a:rPr lang="tr-TR" sz="2800" b="1" dirty="0" smtClean="0">
                <a:solidFill>
                  <a:schemeClr val="accent3">
                    <a:lumMod val="75000"/>
                  </a:schemeClr>
                </a:solidFill>
                <a:latin typeface="Calibri" pitchFamily="34" charset="0"/>
                <a:cs typeface="Calibri" pitchFamily="34" charset="0"/>
              </a:rPr>
              <a:t>     Bedri DENİZ</a:t>
            </a:r>
          </a:p>
          <a:p>
            <a:pPr lvl="1">
              <a:lnSpc>
                <a:spcPct val="90000"/>
              </a:lnSpc>
              <a:spcBef>
                <a:spcPct val="50000"/>
              </a:spcBef>
              <a:buClr>
                <a:srgbClr val="FF0000"/>
              </a:buClr>
              <a:buSzPct val="150000"/>
              <a:buFont typeface="Wingdings" pitchFamily="2" charset="2"/>
              <a:buChar char="Ø"/>
              <a:defRPr/>
            </a:pP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9.-12.Sınıflar</a:t>
            </a:r>
            <a:r>
              <a:rPr lang="tr-TR" sz="2800" b="1" dirty="0">
                <a:solidFill>
                  <a:schemeClr val="accent3">
                    <a:lumMod val="50000"/>
                  </a:schemeClr>
                </a:solidFill>
                <a:effectLst>
                  <a:outerShdw blurRad="38100" dist="38100" dir="2700000" algn="tl">
                    <a:srgbClr val="C0C0C0"/>
                  </a:outerShdw>
                </a:effectLst>
                <a:latin typeface="Calibri" pitchFamily="34" charset="0"/>
                <a:cs typeface="Calibri" pitchFamily="34" charset="0"/>
              </a:rPr>
              <a:t>: </a:t>
            </a: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Psikolojik D./Rehber </a:t>
            </a:r>
            <a:r>
              <a:rPr lang="tr-TR" sz="2800" b="1" dirty="0" err="1">
                <a:solidFill>
                  <a:schemeClr val="accent3">
                    <a:lumMod val="50000"/>
                  </a:schemeClr>
                </a:solidFill>
                <a:effectLst>
                  <a:outerShdw blurRad="38100" dist="38100" dir="2700000" algn="tl">
                    <a:srgbClr val="C0C0C0"/>
                  </a:outerShdw>
                </a:effectLst>
                <a:latin typeface="Calibri" pitchFamily="34" charset="0"/>
                <a:cs typeface="Calibri" pitchFamily="34" charset="0"/>
              </a:rPr>
              <a:t>Öğrt</a:t>
            </a:r>
            <a:r>
              <a:rPr lang="tr-TR" sz="2800" b="1" dirty="0" smtClean="0">
                <a:solidFill>
                  <a:schemeClr val="accent3">
                    <a:lumMod val="50000"/>
                  </a:schemeClr>
                </a:solidFill>
                <a:effectLst>
                  <a:outerShdw blurRad="38100" dist="38100" dir="2700000" algn="tl">
                    <a:srgbClr val="C0C0C0"/>
                  </a:outerShdw>
                </a:effectLst>
                <a:latin typeface="Calibri" pitchFamily="34" charset="0"/>
                <a:cs typeface="Calibri" pitchFamily="34" charset="0"/>
              </a:rPr>
              <a:t>.:          </a:t>
            </a:r>
            <a:r>
              <a:rPr lang="tr-TR" sz="2800" b="1" dirty="0" err="1" smtClean="0">
                <a:solidFill>
                  <a:schemeClr val="accent3">
                    <a:lumMod val="75000"/>
                  </a:schemeClr>
                </a:solidFill>
                <a:latin typeface="Calibri" pitchFamily="34" charset="0"/>
                <a:cs typeface="Calibri" pitchFamily="34" charset="0"/>
              </a:rPr>
              <a:t>Ümmügülsüm</a:t>
            </a:r>
            <a:r>
              <a:rPr lang="tr-TR" sz="2800" b="1" dirty="0" smtClean="0">
                <a:solidFill>
                  <a:schemeClr val="accent3">
                    <a:lumMod val="75000"/>
                  </a:schemeClr>
                </a:solidFill>
                <a:latin typeface="Calibri" pitchFamily="34" charset="0"/>
                <a:cs typeface="Calibri" pitchFamily="34" charset="0"/>
              </a:rPr>
              <a:t> ILIKSU</a:t>
            </a:r>
            <a:endParaRPr lang="tr-TR" sz="2800" dirty="0">
              <a:solidFill>
                <a:schemeClr val="accent3">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149466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chemeClr val="bg2">
                    <a:lumMod val="10000"/>
                  </a:schemeClr>
                </a:solidFill>
                <a:latin typeface="Calibri" pitchFamily="34" charset="0"/>
                <a:cs typeface="Calibri" pitchFamily="34" charset="0"/>
              </a:rPr>
              <a:t>Yazılı ve Uygulama Sınavları</a:t>
            </a:r>
            <a:endParaRPr lang="tr-TR" sz="44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85000" lnSpcReduction="10000"/>
          </a:bodyPr>
          <a:lstStyle/>
          <a:p>
            <a:pPr>
              <a:buFont typeface="Wingdings" pitchFamily="2" charset="2"/>
              <a:buNone/>
              <a:defRPr/>
            </a:pPr>
            <a:r>
              <a:rPr lang="tr-TR" sz="2400" dirty="0" smtClean="0">
                <a:solidFill>
                  <a:schemeClr val="accent1">
                    <a:lumMod val="50000"/>
                  </a:schemeClr>
                </a:solidFill>
                <a:latin typeface="Calibri" pitchFamily="34" charset="0"/>
                <a:cs typeface="Calibri" pitchFamily="34" charset="0"/>
              </a:rPr>
              <a:t>     Haftalık ders saati sayısına bakılmaksızın her dersten en az </a:t>
            </a:r>
            <a:r>
              <a:rPr lang="tr-TR" dirty="0" smtClean="0">
                <a:solidFill>
                  <a:schemeClr val="accent1">
                    <a:lumMod val="50000"/>
                  </a:schemeClr>
                </a:solidFill>
                <a:latin typeface="Calibri" pitchFamily="34" charset="0"/>
                <a:cs typeface="Calibri" pitchFamily="34" charset="0"/>
              </a:rPr>
              <a:t>iki</a:t>
            </a:r>
            <a:r>
              <a:rPr lang="tr-TR" sz="2400" dirty="0" smtClean="0">
                <a:solidFill>
                  <a:schemeClr val="accent1">
                    <a:lumMod val="50000"/>
                  </a:schemeClr>
                </a:solidFill>
                <a:latin typeface="Calibri" pitchFamily="34" charset="0"/>
                <a:cs typeface="Calibri" pitchFamily="34" charset="0"/>
              </a:rPr>
              <a:t> yazılı sınav yapılır.</a:t>
            </a:r>
          </a:p>
          <a:p>
            <a:pPr algn="ctr">
              <a:buFont typeface="Wingdings" pitchFamily="2" charset="2"/>
              <a:buNone/>
              <a:defRPr/>
            </a:pPr>
            <a:endParaRPr lang="tr-TR" sz="2400" b="1" dirty="0" smtClean="0">
              <a:solidFill>
                <a:schemeClr val="bg2">
                  <a:lumMod val="10000"/>
                </a:schemeClr>
              </a:solidFill>
              <a:latin typeface="Calibri" pitchFamily="34" charset="0"/>
              <a:cs typeface="Calibri" pitchFamily="34" charset="0"/>
            </a:endParaRPr>
          </a:p>
          <a:p>
            <a:pPr algn="ctr">
              <a:buFont typeface="Wingdings" pitchFamily="2" charset="2"/>
              <a:buNone/>
              <a:defRPr/>
            </a:pPr>
            <a:r>
              <a:rPr lang="tr-TR" sz="3900" b="1" dirty="0" smtClean="0">
                <a:solidFill>
                  <a:schemeClr val="bg2">
                    <a:lumMod val="10000"/>
                  </a:schemeClr>
                </a:solidFill>
                <a:latin typeface="Calibri" pitchFamily="34" charset="0"/>
                <a:cs typeface="Calibri" pitchFamily="34" charset="0"/>
              </a:rPr>
              <a:t>Sınavların yapılma Şekli</a:t>
            </a:r>
            <a:endParaRPr lang="tr-TR" sz="2400" b="1" dirty="0" smtClean="0">
              <a:solidFill>
                <a:schemeClr val="bg2">
                  <a:lumMod val="10000"/>
                </a:schemeClr>
              </a:solidFill>
              <a:latin typeface="Calibri" pitchFamily="34" charset="0"/>
              <a:cs typeface="Calibri" pitchFamily="34" charset="0"/>
            </a:endParaRPr>
          </a:p>
          <a:p>
            <a:pPr>
              <a:buFont typeface="Wingdings" pitchFamily="2" charset="2"/>
              <a:buNone/>
            </a:pPr>
            <a:r>
              <a:rPr lang="tr-TR" altLang="tr-TR" sz="2800" b="1" dirty="0" smtClean="0">
                <a:latin typeface="Calibri" pitchFamily="34" charset="0"/>
                <a:cs typeface="Calibri" pitchFamily="34" charset="0"/>
              </a:rPr>
              <a:t>     </a:t>
            </a:r>
            <a:r>
              <a:rPr lang="tr-TR" altLang="tr-TR" sz="2800" b="1" dirty="0" smtClean="0">
                <a:solidFill>
                  <a:schemeClr val="accent1">
                    <a:lumMod val="50000"/>
                  </a:schemeClr>
                </a:solidFill>
                <a:latin typeface="Calibri" pitchFamily="34" charset="0"/>
                <a:cs typeface="Calibri" pitchFamily="34" charset="0"/>
              </a:rPr>
              <a:t>Aynı derse giren öğretmenlerin ortak değerlendirme yapabilmelerine imkân vermek üzere birden fazla şubede okutulan tüm derslerin yazılı sınavları ortak yapılır ve ortak değerlendirilir. </a:t>
            </a:r>
            <a:r>
              <a:rPr lang="tr-TR" altLang="tr-TR" sz="2200" b="1" dirty="0" smtClean="0">
                <a:solidFill>
                  <a:schemeClr val="accent1">
                    <a:lumMod val="50000"/>
                  </a:schemeClr>
                </a:solidFill>
                <a:latin typeface="Calibri" pitchFamily="34" charset="0"/>
                <a:cs typeface="Calibri" pitchFamily="34" charset="0"/>
              </a:rPr>
              <a:t>( M.45.1b)</a:t>
            </a:r>
          </a:p>
          <a:p>
            <a:pPr>
              <a:buFont typeface="Wingdings" pitchFamily="2" charset="2"/>
              <a:buNone/>
            </a:pPr>
            <a:endParaRPr lang="tr-TR" altLang="tr-TR" sz="2200" b="1" dirty="0" smtClean="0">
              <a:solidFill>
                <a:schemeClr val="accent1">
                  <a:lumMod val="50000"/>
                </a:schemeClr>
              </a:solidFill>
              <a:latin typeface="Calibri" pitchFamily="34" charset="0"/>
              <a:cs typeface="Calibri" pitchFamily="34" charset="0"/>
            </a:endParaRPr>
          </a:p>
          <a:p>
            <a:pPr>
              <a:buFont typeface="Wingdings" pitchFamily="2" charset="2"/>
              <a:buNone/>
            </a:pPr>
            <a:r>
              <a:rPr lang="tr-TR" altLang="tr-TR" sz="2800" b="1" dirty="0" smtClean="0">
                <a:solidFill>
                  <a:schemeClr val="accent1">
                    <a:lumMod val="50000"/>
                  </a:schemeClr>
                </a:solidFill>
                <a:latin typeface="Calibri" pitchFamily="34" charset="0"/>
                <a:cs typeface="Calibri" pitchFamily="34" charset="0"/>
              </a:rPr>
              <a:t>    </a:t>
            </a:r>
            <a:r>
              <a:rPr lang="tr-TR" altLang="tr-TR" sz="2800" b="1" dirty="0" smtClean="0">
                <a:solidFill>
                  <a:schemeClr val="accent1">
                    <a:lumMod val="75000"/>
                  </a:schemeClr>
                </a:solidFill>
                <a:latin typeface="Calibri" pitchFamily="34" charset="0"/>
                <a:cs typeface="Calibri" pitchFamily="34" charset="0"/>
              </a:rPr>
              <a:t>Bir sınıfta bir günde yapılacak yazılı ve uygulamalı sınavların sayısının ikiyi geçmemesi esastır. Ancak zorunlu hâllerde fazladan bir sınav daha yapılabilir. </a:t>
            </a:r>
            <a:r>
              <a:rPr lang="tr-TR" altLang="tr-TR" sz="2200" b="1" dirty="0" smtClean="0">
                <a:solidFill>
                  <a:schemeClr val="accent1">
                    <a:lumMod val="75000"/>
                  </a:schemeClr>
                </a:solidFill>
                <a:latin typeface="Calibri" pitchFamily="34" charset="0"/>
                <a:cs typeface="Calibri" pitchFamily="34" charset="0"/>
              </a:rPr>
              <a:t>(M.45-1g)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chemeClr val="accent1">
                    <a:lumMod val="50000"/>
                  </a:schemeClr>
                </a:solidFill>
                <a:latin typeface="Calibri" pitchFamily="34" charset="0"/>
                <a:cs typeface="Calibri" pitchFamily="34" charset="0"/>
              </a:rPr>
              <a:t>Sorumlu Ders Ne Demektir?</a:t>
            </a:r>
            <a:endParaRPr lang="tr-TR" sz="4400" dirty="0">
              <a:solidFill>
                <a:schemeClr val="accent1">
                  <a:lumMod val="5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a:bodyPr>
          <a:lstStyle/>
          <a:p>
            <a:pPr algn="just"/>
            <a:r>
              <a:rPr lang="tr-TR" altLang="tr-TR" sz="2400" b="1" dirty="0" smtClean="0">
                <a:solidFill>
                  <a:schemeClr val="accent1">
                    <a:lumMod val="50000"/>
                  </a:schemeClr>
                </a:solidFill>
                <a:latin typeface="Calibri" pitchFamily="34" charset="0"/>
                <a:cs typeface="Calibri" pitchFamily="34" charset="0"/>
              </a:rPr>
              <a:t>Ders yılı sonunda her bir dersten iki dönem puanı bulunmak kaydıyla doğrudan sınıfını geçemeyen öğrencilerden; bir </a:t>
            </a:r>
            <a:r>
              <a:rPr lang="tr-TR" altLang="tr-TR" sz="2400" b="1" u="sng" dirty="0" smtClean="0">
                <a:solidFill>
                  <a:schemeClr val="accent1">
                    <a:lumMod val="50000"/>
                  </a:schemeClr>
                </a:solidFill>
                <a:latin typeface="Calibri" pitchFamily="34" charset="0"/>
                <a:cs typeface="Calibri" pitchFamily="34" charset="0"/>
              </a:rPr>
              <a:t>sınıfta başarısız ders sayısı en fazla 3 </a:t>
            </a:r>
            <a:r>
              <a:rPr lang="tr-TR" altLang="tr-TR" sz="2400" b="1" dirty="0" smtClean="0">
                <a:solidFill>
                  <a:schemeClr val="accent1">
                    <a:lumMod val="50000"/>
                  </a:schemeClr>
                </a:solidFill>
                <a:latin typeface="Calibri" pitchFamily="34" charset="0"/>
                <a:cs typeface="Calibri" pitchFamily="34" charset="0"/>
              </a:rPr>
              <a:t>ders olanlar sorumlu olarak sınıflarını geçer. Ancak alt sınıflar da dâhil </a:t>
            </a:r>
            <a:r>
              <a:rPr lang="tr-TR" altLang="tr-TR" sz="2400" b="1" u="sng" dirty="0" smtClean="0">
                <a:solidFill>
                  <a:schemeClr val="accent1">
                    <a:lumMod val="50000"/>
                  </a:schemeClr>
                </a:solidFill>
                <a:latin typeface="Calibri" pitchFamily="34" charset="0"/>
                <a:cs typeface="Calibri" pitchFamily="34" charset="0"/>
              </a:rPr>
              <a:t>toplam 6 dersten fazla başarısız dersi bulunanlar sınıf tekrar eder.</a:t>
            </a:r>
            <a:r>
              <a:rPr lang="tr-TR" altLang="tr-TR" sz="2400" u="sng" dirty="0" smtClean="0">
                <a:solidFill>
                  <a:schemeClr val="accent1">
                    <a:lumMod val="50000"/>
                  </a:schemeClr>
                </a:solidFill>
                <a:latin typeface="Calibri" pitchFamily="34" charset="0"/>
                <a:cs typeface="Calibri" pitchFamily="34" charset="0"/>
              </a:rPr>
              <a:t> </a:t>
            </a:r>
            <a:r>
              <a:rPr lang="tr-TR" altLang="tr-TR" sz="2400" dirty="0" smtClean="0">
                <a:solidFill>
                  <a:schemeClr val="accent1">
                    <a:lumMod val="50000"/>
                  </a:schemeClr>
                </a:solidFill>
                <a:latin typeface="Calibri" pitchFamily="34" charset="0"/>
                <a:cs typeface="Calibri" pitchFamily="34" charset="0"/>
              </a:rPr>
              <a:t>Nakil ve geçişler nedeniyle ortaya çıkan sorumlu dersler bu sayıya dâhil edilmez.</a:t>
            </a:r>
          </a:p>
          <a:p>
            <a:pPr algn="ctr">
              <a:buNone/>
            </a:pPr>
            <a:r>
              <a:rPr lang="tr-TR" altLang="tr-TR" sz="2400" b="1" dirty="0" smtClean="0">
                <a:solidFill>
                  <a:schemeClr val="bg2">
                    <a:lumMod val="10000"/>
                  </a:schemeClr>
                </a:solidFill>
                <a:latin typeface="+mj-lt"/>
              </a:rPr>
              <a:t>Sorumluluk Sınavları</a:t>
            </a:r>
          </a:p>
          <a:p>
            <a:pPr algn="just">
              <a:buNone/>
            </a:pPr>
            <a:r>
              <a:rPr lang="tr-TR" sz="2400" b="1" dirty="0" smtClean="0">
                <a:solidFill>
                  <a:schemeClr val="accent1">
                    <a:lumMod val="75000"/>
                  </a:schemeClr>
                </a:solidFill>
                <a:latin typeface="Calibri" pitchFamily="34" charset="0"/>
                <a:cs typeface="Calibri" pitchFamily="34" charset="0"/>
              </a:rPr>
              <a:t>    Sorumluluk sınavları, ders yılı içerisinde yapılan yazılı ve/veya uygulamalı sınav esaslarına göre </a:t>
            </a:r>
            <a:r>
              <a:rPr lang="tr-TR" sz="2400" b="1" u="sng" dirty="0" smtClean="0">
                <a:solidFill>
                  <a:schemeClr val="accent1">
                    <a:lumMod val="75000"/>
                  </a:schemeClr>
                </a:solidFill>
                <a:latin typeface="Calibri" pitchFamily="34" charset="0"/>
                <a:cs typeface="Calibri" pitchFamily="34" charset="0"/>
              </a:rPr>
              <a:t>I. ve II dönemin ilk haftası içerisinde</a:t>
            </a:r>
            <a:r>
              <a:rPr lang="tr-TR" sz="2400" b="1" dirty="0" smtClean="0">
                <a:solidFill>
                  <a:schemeClr val="accent1">
                    <a:lumMod val="75000"/>
                  </a:schemeClr>
                </a:solidFill>
                <a:latin typeface="Calibri" pitchFamily="34" charset="0"/>
                <a:cs typeface="Calibri" pitchFamily="34" charset="0"/>
              </a:rPr>
              <a:t> iki alan öğretmeni tarafından yapılır.</a:t>
            </a:r>
            <a:endParaRPr lang="tr-TR" sz="2400" dirty="0" smtClean="0">
              <a:solidFill>
                <a:schemeClr val="accent1">
                  <a:lumMod val="75000"/>
                </a:schemeClr>
              </a:solidFill>
              <a:latin typeface="Calibri" pitchFamily="34" charset="0"/>
              <a:cs typeface="Calibri" pitchFamily="34" charset="0"/>
            </a:endParaRPr>
          </a:p>
          <a:p>
            <a:pPr algn="ctr">
              <a:buNone/>
            </a:pPr>
            <a:endParaRPr lang="tr-TR" altLang="tr-TR" sz="2400" dirty="0" smtClean="0">
              <a:solidFill>
                <a:schemeClr val="bg2">
                  <a:lumMod val="10000"/>
                </a:schemeClr>
              </a:solidFill>
              <a:latin typeface="+mj-lt"/>
              <a:cs typeface="Calibri" pitchFamily="34" charset="0"/>
            </a:endParaRP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pPr algn="ctr"/>
            <a:r>
              <a:rPr lang="tr-TR" altLang="tr-TR" sz="4400" b="1" dirty="0" smtClean="0">
                <a:solidFill>
                  <a:schemeClr val="bg2">
                    <a:lumMod val="10000"/>
                  </a:schemeClr>
                </a:solidFill>
                <a:latin typeface="Calibri" pitchFamily="34" charset="0"/>
                <a:cs typeface="Calibri" pitchFamily="34" charset="0"/>
              </a:rPr>
              <a:t>Ortalama Yükseltme Sınavları</a:t>
            </a:r>
            <a:endParaRPr lang="tr-TR" sz="44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a:bodyPr>
          <a:lstStyle/>
          <a:p>
            <a:pPr algn="just"/>
            <a:r>
              <a:rPr lang="tr-TR" altLang="tr-TR" sz="2800" dirty="0" smtClean="0">
                <a:solidFill>
                  <a:schemeClr val="accent1">
                    <a:lumMod val="50000"/>
                  </a:schemeClr>
                </a:solidFill>
                <a:latin typeface="Calibri" pitchFamily="34" charset="0"/>
                <a:cs typeface="Calibri" pitchFamily="34" charset="0"/>
              </a:rPr>
              <a:t>Yazılı sınavlar ve diğer değerlendirmeler sonunda </a:t>
            </a:r>
            <a:r>
              <a:rPr lang="tr-TR" altLang="tr-TR" sz="2800" b="1" dirty="0" smtClean="0">
                <a:solidFill>
                  <a:schemeClr val="accent1">
                    <a:lumMod val="50000"/>
                  </a:schemeClr>
                </a:solidFill>
                <a:latin typeface="Calibri" pitchFamily="34" charset="0"/>
                <a:cs typeface="Calibri" pitchFamily="34" charset="0"/>
              </a:rPr>
              <a:t>başarısını yükseltmek isteyen öğrenciler için </a:t>
            </a:r>
            <a:r>
              <a:rPr lang="tr-TR" altLang="tr-TR" sz="2800" b="1" u="sng" dirty="0" smtClean="0">
                <a:solidFill>
                  <a:schemeClr val="accent1">
                    <a:lumMod val="50000"/>
                  </a:schemeClr>
                </a:solidFill>
                <a:latin typeface="Calibri" pitchFamily="34" charset="0"/>
                <a:cs typeface="Calibri" pitchFamily="34" charset="0"/>
              </a:rPr>
              <a:t>dönem sona ermeden her dersten ayrıca ortak bir sınav daha yapılır</a:t>
            </a:r>
            <a:r>
              <a:rPr lang="tr-TR" altLang="tr-TR" sz="2800" b="1" dirty="0" smtClean="0">
                <a:solidFill>
                  <a:schemeClr val="accent1">
                    <a:lumMod val="50000"/>
                  </a:schemeClr>
                </a:solidFill>
                <a:latin typeface="Calibri" pitchFamily="34" charset="0"/>
                <a:cs typeface="Calibri" pitchFamily="34" charset="0"/>
              </a:rPr>
              <a:t>. Bu sınavlardan alınan puan diğer puanlarla birlikte dönem puanının hesaplanmasında </a:t>
            </a:r>
            <a:r>
              <a:rPr lang="tr-TR" altLang="tr-TR" sz="2800" b="1" u="sng" dirty="0" smtClean="0">
                <a:solidFill>
                  <a:schemeClr val="accent1">
                    <a:lumMod val="50000"/>
                  </a:schemeClr>
                </a:solidFill>
                <a:latin typeface="Calibri" pitchFamily="34" charset="0"/>
                <a:cs typeface="Calibri" pitchFamily="34" charset="0"/>
              </a:rPr>
              <a:t>aritmetik ortalamaya dâhil </a:t>
            </a:r>
            <a:r>
              <a:rPr lang="tr-TR" altLang="tr-TR" sz="2800" b="1" dirty="0" smtClean="0">
                <a:solidFill>
                  <a:schemeClr val="accent1">
                    <a:lumMod val="50000"/>
                  </a:schemeClr>
                </a:solidFill>
                <a:latin typeface="Calibri" pitchFamily="34" charset="0"/>
                <a:cs typeface="Calibri" pitchFamily="34" charset="0"/>
              </a:rPr>
              <a:t>edilir. Sınava girmek isteyen öğrencilerin yazılı başvurusu alınır. Başvuruda bulunup da sınavlara katılmayan öğrencilerin not hanesine</a:t>
            </a:r>
            <a:r>
              <a:rPr lang="tr-TR" altLang="tr-TR" sz="2800" b="1" dirty="0" smtClean="0">
                <a:solidFill>
                  <a:schemeClr val="accent3">
                    <a:lumMod val="75000"/>
                  </a:schemeClr>
                </a:solidFill>
                <a:latin typeface="Calibri" pitchFamily="34" charset="0"/>
                <a:cs typeface="Calibri" pitchFamily="34" charset="0"/>
              </a:rPr>
              <a:t> “G” </a:t>
            </a:r>
            <a:r>
              <a:rPr lang="tr-TR" altLang="tr-TR" sz="2800" b="1" dirty="0" smtClean="0">
                <a:solidFill>
                  <a:schemeClr val="accent1">
                    <a:lumMod val="50000"/>
                  </a:schemeClr>
                </a:solidFill>
                <a:latin typeface="Calibri" pitchFamily="34" charset="0"/>
                <a:cs typeface="Calibri" pitchFamily="34" charset="0"/>
              </a:rPr>
              <a:t>girmedi ibaresi yazılır ve ortalamaya dahil edilir. </a:t>
            </a:r>
            <a:endParaRPr lang="tr-TR" altLang="tr-TR" dirty="0" smtClean="0">
              <a:solidFill>
                <a:schemeClr val="accent1">
                  <a:lumMod val="50000"/>
                </a:schemeClr>
              </a:solidFill>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altLang="tr-TR" sz="5400" b="1" dirty="0" smtClean="0">
                <a:solidFill>
                  <a:schemeClr val="bg2">
                    <a:lumMod val="10000"/>
                  </a:schemeClr>
                </a:solidFill>
                <a:latin typeface="Calibri" pitchFamily="34" charset="0"/>
                <a:cs typeface="Calibri" pitchFamily="34" charset="0"/>
              </a:rPr>
              <a:t>Sınavlara Katılmayanlar</a:t>
            </a:r>
            <a:endParaRPr lang="tr-TR"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a:bodyPr>
          <a:lstStyle/>
          <a:p>
            <a:pPr algn="just"/>
            <a:r>
              <a:rPr lang="tr-TR" altLang="tr-TR" sz="2400" dirty="0" smtClean="0">
                <a:solidFill>
                  <a:schemeClr val="accent1">
                    <a:lumMod val="50000"/>
                  </a:schemeClr>
                </a:solidFill>
                <a:latin typeface="Calibri" pitchFamily="34" charset="0"/>
                <a:cs typeface="Calibri" pitchFamily="34" charset="0"/>
              </a:rPr>
              <a:t>Öğrenciler, raporlu ve izinli oldukları günlerde yazılı ve uygulamalı sınavlara alınmazlar.</a:t>
            </a:r>
          </a:p>
          <a:p>
            <a:pPr algn="just"/>
            <a:r>
              <a:rPr lang="tr-TR" altLang="tr-TR" sz="2400" b="1" dirty="0" smtClean="0">
                <a:solidFill>
                  <a:schemeClr val="accent1">
                    <a:lumMod val="50000"/>
                  </a:schemeClr>
                </a:solidFill>
                <a:latin typeface="Calibri" pitchFamily="34" charset="0"/>
                <a:cs typeface="Calibri" pitchFamily="34" charset="0"/>
              </a:rPr>
              <a:t>Sınavlara katılmayan, performans çalışmasını yerine getirmeyen veya projesini zamanında teslim etmeyen öğrenci,</a:t>
            </a:r>
            <a:r>
              <a:rPr lang="tr-TR" altLang="tr-TR" sz="2400" dirty="0" smtClean="0">
                <a:solidFill>
                  <a:schemeClr val="accent1">
                    <a:lumMod val="50000"/>
                  </a:schemeClr>
                </a:solidFill>
                <a:latin typeface="Calibri" pitchFamily="34" charset="0"/>
                <a:cs typeface="Calibri" pitchFamily="34" charset="0"/>
              </a:rPr>
              <a:t> özrünü özrün başlangıcından itibaren 5 iş günü içinde bildirmek ve </a:t>
            </a:r>
            <a:r>
              <a:rPr lang="tr-TR" altLang="tr-TR" sz="2400" b="1" dirty="0" smtClean="0">
                <a:solidFill>
                  <a:schemeClr val="accent1">
                    <a:lumMod val="50000"/>
                  </a:schemeClr>
                </a:solidFill>
                <a:latin typeface="Calibri" pitchFamily="34" charset="0"/>
                <a:cs typeface="Calibri" pitchFamily="34" charset="0"/>
              </a:rPr>
              <a:t>özrün bitimini izleyen 5 iş günü içinde de belgelendirerek okul yönetimine vermek zorundadır.</a:t>
            </a:r>
            <a:r>
              <a:rPr lang="tr-TR" altLang="tr-TR" sz="2400" dirty="0" smtClean="0">
                <a:solidFill>
                  <a:schemeClr val="accent1">
                    <a:lumMod val="50000"/>
                  </a:schemeClr>
                </a:solidFill>
                <a:latin typeface="Calibri" pitchFamily="34" charset="0"/>
                <a:cs typeface="Calibri" pitchFamily="34" charset="0"/>
              </a:rPr>
              <a:t> (M.48-1)</a:t>
            </a:r>
          </a:p>
          <a:p>
            <a:r>
              <a:rPr lang="tr-TR" altLang="tr-TR" sz="2400" dirty="0" smtClean="0">
                <a:solidFill>
                  <a:schemeClr val="accent1">
                    <a:lumMod val="50000"/>
                  </a:schemeClr>
                </a:solidFill>
                <a:latin typeface="Calibri" pitchFamily="34" charset="0"/>
                <a:cs typeface="Calibri" pitchFamily="34" charset="0"/>
              </a:rPr>
              <a:t>Geçerli özrü olmadan sınava katılmayan veya projesini vermeyen ve performans çalışmasını yerine getirmeyen öğrencilerin durumları </a:t>
            </a:r>
            <a:r>
              <a:rPr lang="tr-TR" altLang="tr-TR" sz="2400" b="1" dirty="0" smtClean="0">
                <a:solidFill>
                  <a:schemeClr val="accent1">
                    <a:lumMod val="50000"/>
                  </a:schemeClr>
                </a:solidFill>
                <a:latin typeface="Calibri" pitchFamily="34" charset="0"/>
                <a:cs typeface="Calibri" pitchFamily="34" charset="0"/>
              </a:rPr>
              <a:t>puanla değerlendirilmez. Ancak aritmetik ortalama alınırken sayıya dâhil edilir. </a:t>
            </a:r>
            <a:r>
              <a:rPr lang="tr-TR" altLang="tr-TR" sz="2000" dirty="0" smtClean="0">
                <a:solidFill>
                  <a:schemeClr val="accent1">
                    <a:lumMod val="50000"/>
                  </a:schemeClr>
                </a:solidFill>
                <a:latin typeface="Calibri" pitchFamily="34" charset="0"/>
                <a:cs typeface="Calibri" pitchFamily="34" charset="0"/>
              </a:rPr>
              <a:t>(M.48-4)</a:t>
            </a:r>
            <a:endParaRPr lang="tr-TR" sz="2000"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pPr algn="ctr"/>
            <a:r>
              <a:rPr lang="tr-TR" altLang="tr-TR" sz="4000" b="1" dirty="0" smtClean="0">
                <a:solidFill>
                  <a:schemeClr val="bg2">
                    <a:lumMod val="10000"/>
                  </a:schemeClr>
                </a:solidFill>
                <a:latin typeface="Calibri" pitchFamily="34" charset="0"/>
                <a:cs typeface="Calibri" pitchFamily="34" charset="0"/>
              </a:rPr>
              <a:t>Sınıf Tekrarı ve Öğrenim Hakkı</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92500" lnSpcReduction="20000"/>
          </a:bodyPr>
          <a:lstStyle/>
          <a:p>
            <a:pPr algn="just">
              <a:buFont typeface="Wingdings" pitchFamily="2" charset="2"/>
              <a:buNone/>
              <a:defRPr/>
            </a:pPr>
            <a:r>
              <a:rPr lang="tr-TR" sz="2800" dirty="0" smtClean="0">
                <a:solidFill>
                  <a:schemeClr val="accent2">
                    <a:lumMod val="50000"/>
                  </a:schemeClr>
                </a:solidFill>
                <a:latin typeface="+mj-lt"/>
              </a:rPr>
              <a:t>Öğrencilerden;</a:t>
            </a:r>
          </a:p>
          <a:p>
            <a:pPr marL="514350" indent="-514350" algn="just">
              <a:buFont typeface="Wingdings" pitchFamily="2" charset="2"/>
              <a:buAutoNum type="alphaLcParenR"/>
              <a:defRPr/>
            </a:pPr>
            <a:r>
              <a:rPr lang="tr-TR" sz="2800" dirty="0" smtClean="0">
                <a:solidFill>
                  <a:schemeClr val="accent1">
                    <a:lumMod val="50000"/>
                  </a:schemeClr>
                </a:solidFill>
                <a:latin typeface="+mj-lt"/>
              </a:rPr>
              <a:t>Doğrudan, yılsonu başarı puanıyla veya sorumlu olarak sınıf geçemeyenlerle devamsızlık nedeniyle başarısız sayılanlar sınıf tekrar eder. Sınıf tekrarı hazırlık sınıfı hariç, orta öğrenim </a:t>
            </a:r>
            <a:r>
              <a:rPr lang="tr-TR" sz="2800" dirty="0" smtClean="0">
                <a:solidFill>
                  <a:schemeClr val="accent1">
                    <a:lumMod val="50000"/>
                  </a:schemeClr>
                </a:solidFill>
                <a:latin typeface="+mj-lt"/>
                <a:cs typeface="Calibri" pitchFamily="34" charset="0"/>
              </a:rPr>
              <a:t>süresince</a:t>
            </a:r>
            <a:r>
              <a:rPr lang="tr-TR" sz="2800" dirty="0" smtClean="0">
                <a:solidFill>
                  <a:schemeClr val="accent1">
                    <a:lumMod val="50000"/>
                  </a:schemeClr>
                </a:solidFill>
                <a:latin typeface="+mj-lt"/>
              </a:rPr>
              <a:t> </a:t>
            </a:r>
            <a:r>
              <a:rPr lang="tr-TR" sz="2800" b="1" dirty="0" smtClean="0">
                <a:solidFill>
                  <a:schemeClr val="accent1">
                    <a:lumMod val="50000"/>
                  </a:schemeClr>
                </a:solidFill>
                <a:latin typeface="+mj-lt"/>
              </a:rPr>
              <a:t>en fazla bir defa </a:t>
            </a:r>
            <a:r>
              <a:rPr lang="tr-TR" sz="2800" dirty="0" smtClean="0">
                <a:solidFill>
                  <a:schemeClr val="accent1">
                    <a:lumMod val="50000"/>
                  </a:schemeClr>
                </a:solidFill>
                <a:latin typeface="+mj-lt"/>
              </a:rPr>
              <a:t>yapılır. Öğrenim süresi içinde ikinci defa sınıf tekrarı durumuna düşen öğrencilerin ders yılı sonunda okulla ilişiği kesilerek Açık Öğretim Lisesine veya Mesleki Açık Öğretim Lisesine kayıtları yapılır. </a:t>
            </a:r>
          </a:p>
          <a:p>
            <a:pPr marL="514350" indent="-514350" algn="just">
              <a:buFont typeface="Wingdings" pitchFamily="2" charset="2"/>
              <a:buAutoNum type="alphaLcParenR"/>
              <a:defRPr/>
            </a:pPr>
            <a:r>
              <a:rPr lang="tr-TR" sz="2800" dirty="0" smtClean="0">
                <a:solidFill>
                  <a:schemeClr val="accent1">
                    <a:lumMod val="50000"/>
                  </a:schemeClr>
                </a:solidFill>
                <a:latin typeface="+mj-lt"/>
              </a:rPr>
              <a:t>Okuldan mezun olamayan 12 </a:t>
            </a:r>
            <a:r>
              <a:rPr lang="tr-TR" sz="2800" dirty="0" err="1" smtClean="0">
                <a:solidFill>
                  <a:schemeClr val="accent1">
                    <a:lumMod val="50000"/>
                  </a:schemeClr>
                </a:solidFill>
                <a:latin typeface="+mj-lt"/>
              </a:rPr>
              <a:t>nci</a:t>
            </a:r>
            <a:r>
              <a:rPr lang="tr-TR" sz="2800" dirty="0" smtClean="0">
                <a:solidFill>
                  <a:schemeClr val="accent1">
                    <a:lumMod val="50000"/>
                  </a:schemeClr>
                </a:solidFill>
                <a:latin typeface="+mj-lt"/>
              </a:rPr>
              <a:t> sınıf öğrencilerinden sınıf tekrar etme hakkı bulunanlar başarısız olunan ders sayısına bakılmaksızın sınıf tekrar edebilir. (M.59-1)</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dirty="0" smtClean="0">
                <a:solidFill>
                  <a:schemeClr val="bg2">
                    <a:lumMod val="10000"/>
                  </a:schemeClr>
                </a:solidFill>
                <a:latin typeface="Calibri" pitchFamily="34" charset="0"/>
                <a:cs typeface="Calibri" pitchFamily="34" charset="0"/>
              </a:rPr>
              <a:t>Sorumlu Olarak Sınıf Geçme ve</a:t>
            </a:r>
            <a:br>
              <a:rPr lang="tr-TR" sz="4000" dirty="0" smtClean="0">
                <a:solidFill>
                  <a:schemeClr val="bg2">
                    <a:lumMod val="10000"/>
                  </a:schemeClr>
                </a:solidFill>
                <a:latin typeface="Calibri" pitchFamily="34" charset="0"/>
                <a:cs typeface="Calibri" pitchFamily="34" charset="0"/>
              </a:rPr>
            </a:br>
            <a:r>
              <a:rPr lang="tr-TR" sz="4000" dirty="0" smtClean="0">
                <a:solidFill>
                  <a:schemeClr val="bg2">
                    <a:lumMod val="10000"/>
                  </a:schemeClr>
                </a:solidFill>
                <a:latin typeface="Calibri" pitchFamily="34" charset="0"/>
                <a:cs typeface="Calibri" pitchFamily="34" charset="0"/>
              </a:rPr>
              <a:t>Sorumluluğun Kalkması</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a:bodyPr>
          <a:lstStyle/>
          <a:p>
            <a:pPr algn="just">
              <a:buFont typeface="Wingdings" pitchFamily="2" charset="2"/>
              <a:buNone/>
              <a:defRPr/>
            </a:pPr>
            <a:r>
              <a:rPr lang="tr-TR" sz="2800" dirty="0" smtClean="0">
                <a:solidFill>
                  <a:schemeClr val="accent1">
                    <a:lumMod val="50000"/>
                  </a:schemeClr>
                </a:solidFill>
                <a:latin typeface="Calibri" pitchFamily="34" charset="0"/>
                <a:cs typeface="Calibri" pitchFamily="34" charset="0"/>
              </a:rPr>
              <a:t>    Doğrudan sınıfını geçemeyen öğrencilerden, bir sınıfta </a:t>
            </a:r>
            <a:r>
              <a:rPr lang="tr-TR" sz="2800" i="1" dirty="0" smtClean="0">
                <a:solidFill>
                  <a:schemeClr val="accent1">
                    <a:lumMod val="50000"/>
                  </a:schemeClr>
                </a:solidFill>
                <a:latin typeface="Calibri" pitchFamily="34" charset="0"/>
                <a:cs typeface="Calibri" pitchFamily="34" charset="0"/>
              </a:rPr>
              <a:t>başarısız ders sayısı en fazla 3 ders olanlar </a:t>
            </a:r>
            <a:r>
              <a:rPr lang="tr-TR" sz="2800" dirty="0" smtClean="0">
                <a:solidFill>
                  <a:schemeClr val="accent1">
                    <a:lumMod val="50000"/>
                  </a:schemeClr>
                </a:solidFill>
                <a:latin typeface="Calibri" pitchFamily="34" charset="0"/>
                <a:cs typeface="Calibri" pitchFamily="34" charset="0"/>
              </a:rPr>
              <a:t>sorumlu olarak sınıflarını geçer. </a:t>
            </a:r>
            <a:r>
              <a:rPr lang="tr-TR" sz="2800" b="1" dirty="0" smtClean="0">
                <a:solidFill>
                  <a:schemeClr val="accent2">
                    <a:lumMod val="50000"/>
                  </a:schemeClr>
                </a:solidFill>
                <a:latin typeface="Calibri" pitchFamily="34" charset="0"/>
                <a:cs typeface="Calibri" pitchFamily="34" charset="0"/>
              </a:rPr>
              <a:t>Ancak alt sınıflar da dâhil toplam 6 dersten fazla başarısız dersi bulunanlar sınıf tekrar eder. </a:t>
            </a:r>
          </a:p>
          <a:p>
            <a:pPr marL="0" indent="0" algn="just">
              <a:buFont typeface="Wingdings" pitchFamily="2" charset="2"/>
              <a:buNone/>
              <a:defRPr/>
            </a:pPr>
            <a:r>
              <a:rPr lang="tr-TR" sz="2800" dirty="0" smtClean="0">
                <a:solidFill>
                  <a:schemeClr val="accent1">
                    <a:lumMod val="50000"/>
                  </a:schemeClr>
                </a:solidFill>
                <a:latin typeface="Calibri" pitchFamily="34" charset="0"/>
                <a:cs typeface="Calibri" pitchFamily="34" charset="0"/>
              </a:rPr>
              <a:t>    Nakil ve geçişler nedeniyle ortaya çıkan sorumlu             dersler bu sayıya dâhil edilmez. (M.58-1)</a:t>
            </a:r>
          </a:p>
          <a:p>
            <a:pPr algn="just">
              <a:buFont typeface="Wingdings" pitchFamily="2" charset="2"/>
              <a:buNone/>
              <a:defRPr/>
            </a:pPr>
            <a:r>
              <a:rPr lang="tr-TR" sz="2800" dirty="0" smtClean="0">
                <a:solidFill>
                  <a:schemeClr val="accent1">
                    <a:lumMod val="50000"/>
                  </a:schemeClr>
                </a:solidFill>
                <a:latin typeface="Calibri" pitchFamily="34" charset="0"/>
                <a:cs typeface="Calibri" pitchFamily="34" charset="0"/>
              </a:rPr>
              <a:t>    Sorumluluk, o dersin sorumluluk sınavında başarılı</a:t>
            </a:r>
          </a:p>
          <a:p>
            <a:pPr algn="just">
              <a:buFont typeface="Wingdings" pitchFamily="2" charset="2"/>
              <a:buNone/>
              <a:defRPr/>
            </a:pPr>
            <a:r>
              <a:rPr lang="tr-TR" sz="2800" dirty="0" smtClean="0">
                <a:solidFill>
                  <a:schemeClr val="accent1">
                    <a:lumMod val="50000"/>
                  </a:schemeClr>
                </a:solidFill>
                <a:latin typeface="Calibri" pitchFamily="34" charset="0"/>
                <a:cs typeface="Calibri" pitchFamily="34" charset="0"/>
              </a:rPr>
              <a:t>olunması hâlinde kalkar.</a:t>
            </a:r>
            <a:endParaRPr lang="tr-TR" sz="2800" dirty="0" smtClean="0">
              <a:solidFill>
                <a:schemeClr val="accent1">
                  <a:lumMod val="50000"/>
                </a:schemeClr>
              </a:solidFill>
              <a:effectLst>
                <a:outerShdw blurRad="38100" dist="38100" dir="2700000" algn="tl">
                  <a:srgbClr val="C0C0C0"/>
                </a:outerShdw>
              </a:effectLst>
              <a:latin typeface="Calibri" pitchFamily="34" charset="0"/>
              <a:cs typeface="Calibri" pitchFamily="34" charset="0"/>
            </a:endParaRP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chemeClr val="bg2">
                    <a:lumMod val="10000"/>
                  </a:schemeClr>
                </a:solidFill>
                <a:latin typeface="Calibri" pitchFamily="34" charset="0"/>
                <a:cs typeface="Calibri" pitchFamily="34" charset="0"/>
              </a:rPr>
              <a:t>Disiplin cezaları</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lstStyle/>
          <a:p>
            <a:pPr>
              <a:buFont typeface="Wingdings" pitchFamily="2" charset="2"/>
              <a:buNone/>
            </a:pPr>
            <a:r>
              <a:rPr lang="tr-TR" altLang="tr-TR" b="1" dirty="0" smtClean="0">
                <a:solidFill>
                  <a:schemeClr val="bg2">
                    <a:lumMod val="10000"/>
                  </a:schemeClr>
                </a:solidFill>
                <a:latin typeface="Calibri" pitchFamily="34" charset="0"/>
                <a:cs typeface="Calibri" pitchFamily="34" charset="0"/>
              </a:rPr>
              <a:t>1-</a:t>
            </a:r>
            <a:r>
              <a:rPr lang="tr-TR" altLang="tr-TR" b="1" dirty="0" smtClean="0">
                <a:solidFill>
                  <a:schemeClr val="accent1">
                    <a:lumMod val="50000"/>
                  </a:schemeClr>
                </a:solidFill>
                <a:latin typeface="Calibri" pitchFamily="34" charset="0"/>
                <a:cs typeface="Calibri" pitchFamily="34" charset="0"/>
              </a:rPr>
              <a:t>Öğrencilere, disiplin cezasını gerektiren davranış ve fiillerinin niteliklerine göre; </a:t>
            </a:r>
          </a:p>
          <a:p>
            <a:pPr>
              <a:buFont typeface="Wingdings" pitchFamily="2" charset="2"/>
              <a:buNone/>
            </a:pPr>
            <a:r>
              <a:rPr lang="tr-TR" altLang="tr-TR" b="1" dirty="0" smtClean="0">
                <a:solidFill>
                  <a:schemeClr val="accent1">
                    <a:lumMod val="50000"/>
                  </a:schemeClr>
                </a:solidFill>
                <a:latin typeface="Calibri" pitchFamily="34" charset="0"/>
                <a:cs typeface="Calibri" pitchFamily="34" charset="0"/>
              </a:rPr>
              <a:t>	</a:t>
            </a:r>
            <a:r>
              <a:rPr lang="tr-TR" altLang="tr-TR" b="1" dirty="0" smtClean="0">
                <a:solidFill>
                  <a:schemeClr val="bg2">
                    <a:lumMod val="10000"/>
                  </a:schemeClr>
                </a:solidFill>
                <a:latin typeface="Calibri" pitchFamily="34" charset="0"/>
                <a:cs typeface="Calibri" pitchFamily="34" charset="0"/>
              </a:rPr>
              <a:t>a) </a:t>
            </a:r>
            <a:r>
              <a:rPr lang="tr-TR" altLang="tr-TR" b="1" dirty="0" smtClean="0">
                <a:solidFill>
                  <a:schemeClr val="accent1">
                    <a:lumMod val="50000"/>
                  </a:schemeClr>
                </a:solidFill>
                <a:latin typeface="Calibri" pitchFamily="34" charset="0"/>
                <a:cs typeface="Calibri" pitchFamily="34" charset="0"/>
              </a:rPr>
              <a:t>Kınama, </a:t>
            </a:r>
          </a:p>
          <a:p>
            <a:pPr>
              <a:buFont typeface="Wingdings" pitchFamily="2" charset="2"/>
              <a:buNone/>
            </a:pPr>
            <a:r>
              <a:rPr lang="tr-TR" altLang="tr-TR" b="1" dirty="0" smtClean="0">
                <a:solidFill>
                  <a:schemeClr val="accent1">
                    <a:lumMod val="50000"/>
                  </a:schemeClr>
                </a:solidFill>
                <a:latin typeface="Calibri" pitchFamily="34" charset="0"/>
                <a:cs typeface="Calibri" pitchFamily="34" charset="0"/>
              </a:rPr>
              <a:t>	</a:t>
            </a:r>
            <a:r>
              <a:rPr lang="tr-TR" altLang="tr-TR" b="1" dirty="0" smtClean="0">
                <a:solidFill>
                  <a:schemeClr val="bg2">
                    <a:lumMod val="10000"/>
                  </a:schemeClr>
                </a:solidFill>
                <a:latin typeface="Calibri" pitchFamily="34" charset="0"/>
                <a:cs typeface="Calibri" pitchFamily="34" charset="0"/>
              </a:rPr>
              <a:t>b) </a:t>
            </a:r>
            <a:r>
              <a:rPr lang="tr-TR" altLang="tr-TR" b="1" dirty="0" smtClean="0">
                <a:solidFill>
                  <a:schemeClr val="accent1">
                    <a:lumMod val="50000"/>
                  </a:schemeClr>
                </a:solidFill>
                <a:latin typeface="Calibri" pitchFamily="34" charset="0"/>
                <a:cs typeface="Calibri" pitchFamily="34" charset="0"/>
              </a:rPr>
              <a:t>Okuldan kısa süreli uzaklaştırma, </a:t>
            </a:r>
          </a:p>
          <a:p>
            <a:pPr>
              <a:buFont typeface="Wingdings" pitchFamily="2" charset="2"/>
              <a:buNone/>
            </a:pPr>
            <a:r>
              <a:rPr lang="tr-TR" altLang="tr-TR" b="1" dirty="0" smtClean="0">
                <a:solidFill>
                  <a:schemeClr val="accent1">
                    <a:lumMod val="50000"/>
                  </a:schemeClr>
                </a:solidFill>
                <a:latin typeface="Calibri" pitchFamily="34" charset="0"/>
                <a:cs typeface="Calibri" pitchFamily="34" charset="0"/>
              </a:rPr>
              <a:t>	</a:t>
            </a:r>
            <a:r>
              <a:rPr lang="tr-TR" altLang="tr-TR" b="1" dirty="0" smtClean="0">
                <a:solidFill>
                  <a:schemeClr val="bg2">
                    <a:lumMod val="10000"/>
                  </a:schemeClr>
                </a:solidFill>
                <a:latin typeface="Calibri" pitchFamily="34" charset="0"/>
                <a:cs typeface="Calibri" pitchFamily="34" charset="0"/>
              </a:rPr>
              <a:t>c) </a:t>
            </a:r>
            <a:r>
              <a:rPr lang="tr-TR" altLang="tr-TR" b="1" dirty="0" smtClean="0">
                <a:solidFill>
                  <a:schemeClr val="accent1">
                    <a:lumMod val="50000"/>
                  </a:schemeClr>
                </a:solidFill>
                <a:latin typeface="Calibri" pitchFamily="34" charset="0"/>
                <a:cs typeface="Calibri" pitchFamily="34" charset="0"/>
              </a:rPr>
              <a:t>Okul değiştirme, </a:t>
            </a:r>
          </a:p>
          <a:p>
            <a:pPr>
              <a:buFont typeface="Wingdings" pitchFamily="2" charset="2"/>
              <a:buNone/>
            </a:pPr>
            <a:r>
              <a:rPr lang="tr-TR" altLang="tr-TR" b="1" dirty="0" smtClean="0">
                <a:solidFill>
                  <a:schemeClr val="accent1">
                    <a:lumMod val="50000"/>
                  </a:schemeClr>
                </a:solidFill>
                <a:latin typeface="Calibri" pitchFamily="34" charset="0"/>
                <a:cs typeface="Calibri" pitchFamily="34" charset="0"/>
              </a:rPr>
              <a:t>	</a:t>
            </a:r>
            <a:r>
              <a:rPr lang="tr-TR" altLang="tr-TR" b="1" dirty="0" smtClean="0">
                <a:solidFill>
                  <a:schemeClr val="bg2">
                    <a:lumMod val="10000"/>
                  </a:schemeClr>
                </a:solidFill>
                <a:latin typeface="Calibri" pitchFamily="34" charset="0"/>
                <a:cs typeface="Calibri" pitchFamily="34" charset="0"/>
              </a:rPr>
              <a:t>ç) </a:t>
            </a:r>
            <a:r>
              <a:rPr lang="tr-TR" altLang="tr-TR" b="1" dirty="0" smtClean="0">
                <a:solidFill>
                  <a:schemeClr val="accent1">
                    <a:lumMod val="50000"/>
                  </a:schemeClr>
                </a:solidFill>
                <a:latin typeface="Calibri" pitchFamily="34" charset="0"/>
                <a:cs typeface="Calibri" pitchFamily="34" charset="0"/>
              </a:rPr>
              <a:t>Örgün eğitim dışına çıkarma </a:t>
            </a:r>
          </a:p>
          <a:p>
            <a:pPr>
              <a:buFont typeface="Wingdings" pitchFamily="2" charset="2"/>
              <a:buNone/>
            </a:pPr>
            <a:r>
              <a:rPr lang="tr-TR" altLang="tr-TR" b="1" dirty="0" smtClean="0">
                <a:solidFill>
                  <a:schemeClr val="accent1">
                    <a:lumMod val="50000"/>
                  </a:schemeClr>
                </a:solidFill>
                <a:latin typeface="Calibri" pitchFamily="34" charset="0"/>
                <a:cs typeface="Calibri" pitchFamily="34" charset="0"/>
              </a:rPr>
              <a:t>cezalarından biri verilir.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96086"/>
          </a:xfrm>
        </p:spPr>
        <p:txBody>
          <a:bodyPr>
            <a:normAutofit/>
          </a:bodyPr>
          <a:lstStyle/>
          <a:p>
            <a:pPr algn="ctr"/>
            <a:r>
              <a:rPr lang="tr-TR" altLang="tr-TR" sz="4000" b="1" dirty="0" smtClean="0">
                <a:solidFill>
                  <a:schemeClr val="bg2">
                    <a:lumMod val="10000"/>
                  </a:schemeClr>
                </a:solidFill>
                <a:latin typeface="Calibri" pitchFamily="34" charset="0"/>
                <a:cs typeface="Calibri" pitchFamily="34" charset="0"/>
              </a:rPr>
              <a:t>Disiplin Cezaları</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lstStyle/>
          <a:p>
            <a:pPr algn="just">
              <a:buFont typeface="Wingdings" pitchFamily="2" charset="2"/>
              <a:buNone/>
            </a:pPr>
            <a:r>
              <a:rPr lang="tr-TR" altLang="tr-TR" sz="2400" b="1" dirty="0" smtClean="0">
                <a:latin typeface="Calibri" pitchFamily="34" charset="0"/>
                <a:cs typeface="Calibri" pitchFamily="34" charset="0"/>
              </a:rPr>
              <a:t>Disipline konu olan olaylar okul öğrenci ödül ve disiplin kurulunda görüşülüp karara bağlandıktan sonra; </a:t>
            </a:r>
          </a:p>
          <a:p>
            <a:pPr algn="just">
              <a:buNone/>
            </a:pPr>
            <a:r>
              <a:rPr lang="tr-TR" altLang="tr-TR" sz="2400" b="1" dirty="0" smtClean="0">
                <a:solidFill>
                  <a:schemeClr val="bg2">
                    <a:lumMod val="10000"/>
                  </a:schemeClr>
                </a:solidFill>
                <a:latin typeface="Calibri" pitchFamily="34" charset="0"/>
                <a:cs typeface="Calibri" pitchFamily="34" charset="0"/>
              </a:rPr>
              <a:t>a)</a:t>
            </a:r>
            <a:r>
              <a:rPr lang="tr-TR" altLang="tr-TR" sz="2400" b="1" dirty="0" smtClean="0">
                <a:solidFill>
                  <a:schemeClr val="accent1">
                    <a:lumMod val="50000"/>
                  </a:schemeClr>
                </a:solidFill>
                <a:latin typeface="Calibri" pitchFamily="34" charset="0"/>
                <a:cs typeface="Calibri" pitchFamily="34" charset="0"/>
              </a:rPr>
              <a:t>Kınama ve okuldan kısa süreli uzaklaştırma cezaları okul müdürünün, </a:t>
            </a:r>
          </a:p>
          <a:p>
            <a:pPr algn="just">
              <a:buNone/>
            </a:pPr>
            <a:r>
              <a:rPr lang="tr-TR" altLang="tr-TR" sz="2400" b="1" dirty="0" smtClean="0">
                <a:solidFill>
                  <a:schemeClr val="bg2">
                    <a:lumMod val="10000"/>
                  </a:schemeClr>
                </a:solidFill>
                <a:latin typeface="Calibri" pitchFamily="34" charset="0"/>
                <a:cs typeface="Calibri" pitchFamily="34" charset="0"/>
              </a:rPr>
              <a:t>b) </a:t>
            </a:r>
            <a:r>
              <a:rPr lang="tr-TR" altLang="tr-TR" sz="2400" b="1" dirty="0" smtClean="0">
                <a:solidFill>
                  <a:schemeClr val="accent1">
                    <a:lumMod val="50000"/>
                  </a:schemeClr>
                </a:solidFill>
                <a:latin typeface="Calibri" pitchFamily="34" charset="0"/>
                <a:cs typeface="Calibri" pitchFamily="34" charset="0"/>
              </a:rPr>
              <a:t>Okul değiştirme cezası, ilçe öğrenci disiplin kurulunun, </a:t>
            </a:r>
          </a:p>
          <a:p>
            <a:pPr algn="just">
              <a:buNone/>
            </a:pPr>
            <a:r>
              <a:rPr lang="tr-TR" altLang="tr-TR" sz="2400" b="1" dirty="0" smtClean="0">
                <a:latin typeface="Calibri" pitchFamily="34" charset="0"/>
                <a:cs typeface="Calibri" pitchFamily="34" charset="0"/>
              </a:rPr>
              <a:t>c)</a:t>
            </a:r>
            <a:r>
              <a:rPr lang="tr-TR" altLang="tr-TR" sz="2400" b="1" dirty="0" smtClean="0">
                <a:solidFill>
                  <a:schemeClr val="accent1">
                    <a:lumMod val="50000"/>
                  </a:schemeClr>
                </a:solidFill>
                <a:latin typeface="Calibri" pitchFamily="34" charset="0"/>
                <a:cs typeface="Calibri" pitchFamily="34" charset="0"/>
              </a:rPr>
              <a:t>Örgün eğitim dışına çıkarma cezası, il öğrenci disiplin kurulunun, onayından sonra uygulanır.</a:t>
            </a:r>
          </a:p>
          <a:p>
            <a:pPr algn="just"/>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chemeClr val="bg2">
                    <a:lumMod val="10000"/>
                  </a:schemeClr>
                </a:solidFill>
                <a:latin typeface="Calibri" pitchFamily="34" charset="0"/>
                <a:cs typeface="Calibri" pitchFamily="34" charset="0"/>
              </a:rPr>
              <a:t>Kınama cezasını gerektiren davranışlar ve fiiller şunlardır:</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85000" lnSpcReduction="20000"/>
          </a:bodyPr>
          <a:lstStyle/>
          <a:p>
            <a:pPr marL="514350" indent="-514350" algn="just">
              <a:buFont typeface="Wingdings" pitchFamily="2" charset="2"/>
              <a:buAutoNum type="alphaLcParenR"/>
            </a:pPr>
            <a:r>
              <a:rPr lang="tr-TR" dirty="0" smtClean="0">
                <a:solidFill>
                  <a:schemeClr val="accent1">
                    <a:lumMod val="50000"/>
                  </a:schemeClr>
                </a:solidFill>
                <a:latin typeface="+mj-lt"/>
              </a:rPr>
              <a:t>Okulu, okul eşyasını ve çevresini kirletmek, </a:t>
            </a:r>
          </a:p>
          <a:p>
            <a:pPr marL="514350" indent="-514350" algn="just">
              <a:buFont typeface="Wingdings" pitchFamily="2" charset="2"/>
              <a:buAutoNum type="alphaLcParenR"/>
            </a:pPr>
            <a:r>
              <a:rPr lang="tr-TR" dirty="0" smtClean="0">
                <a:solidFill>
                  <a:schemeClr val="accent1">
                    <a:lumMod val="75000"/>
                  </a:schemeClr>
                </a:solidFill>
                <a:latin typeface="+mj-lt"/>
              </a:rPr>
              <a:t>Yapması gereken görevleri yapmamak, </a:t>
            </a:r>
          </a:p>
          <a:p>
            <a:pPr marL="514350" indent="-514350" algn="just">
              <a:buFont typeface="Wingdings" pitchFamily="2" charset="2"/>
              <a:buAutoNum type="alphaLcParenR"/>
            </a:pPr>
            <a:r>
              <a:rPr lang="tr-TR" dirty="0" smtClean="0">
                <a:solidFill>
                  <a:schemeClr val="accent1">
                    <a:lumMod val="50000"/>
                  </a:schemeClr>
                </a:solidFill>
                <a:latin typeface="+mj-lt"/>
              </a:rPr>
              <a:t>Kılık-kıyafete ilişkin mevzuat hükümlerine uymamak, </a:t>
            </a:r>
          </a:p>
          <a:p>
            <a:pPr marL="514350" indent="-514350" algn="just">
              <a:buNone/>
            </a:pPr>
            <a:r>
              <a:rPr lang="tr-TR" dirty="0" smtClean="0">
                <a:solidFill>
                  <a:schemeClr val="accent2">
                    <a:lumMod val="60000"/>
                    <a:lumOff val="40000"/>
                  </a:schemeClr>
                </a:solidFill>
                <a:latin typeface="+mj-lt"/>
              </a:rPr>
              <a:t>ç)    </a:t>
            </a:r>
            <a:r>
              <a:rPr lang="tr-TR" i="1" dirty="0" smtClean="0">
                <a:solidFill>
                  <a:schemeClr val="accent1">
                    <a:lumMod val="75000"/>
                  </a:schemeClr>
                </a:solidFill>
                <a:latin typeface="+mj-lt"/>
              </a:rPr>
              <a:t>Tütün ve tütün mamullerini bulundurmak veya kullanmak, </a:t>
            </a:r>
          </a:p>
          <a:p>
            <a:pPr marL="514350" indent="-514350" algn="just">
              <a:buAutoNum type="alphaLcParenR" startAt="4"/>
            </a:pPr>
            <a:r>
              <a:rPr lang="tr-TR" dirty="0" smtClean="0">
                <a:solidFill>
                  <a:schemeClr val="accent1">
                    <a:lumMod val="50000"/>
                  </a:schemeClr>
                </a:solidFill>
                <a:latin typeface="+mj-lt"/>
              </a:rPr>
              <a:t>Başkasına ait eşyayı izinsiz almak veya kullanmak, </a:t>
            </a:r>
          </a:p>
          <a:p>
            <a:pPr marL="514350" indent="-514350" algn="just">
              <a:buAutoNum type="alphaLcParenR" startAt="4"/>
            </a:pPr>
            <a:r>
              <a:rPr lang="tr-TR" dirty="0" smtClean="0">
                <a:solidFill>
                  <a:schemeClr val="accent1">
                    <a:lumMod val="75000"/>
                  </a:schemeClr>
                </a:solidFill>
                <a:latin typeface="+mj-lt"/>
              </a:rPr>
              <a:t>Yalan söylemek, </a:t>
            </a:r>
          </a:p>
          <a:p>
            <a:pPr marL="514350" indent="-514350" algn="just">
              <a:buAutoNum type="alphaLcParenR" startAt="4"/>
            </a:pPr>
            <a:r>
              <a:rPr lang="tr-TR" dirty="0" smtClean="0">
                <a:solidFill>
                  <a:schemeClr val="accent1">
                    <a:lumMod val="50000"/>
                  </a:schemeClr>
                </a:solidFill>
                <a:latin typeface="+mj-lt"/>
              </a:rPr>
              <a:t>Okula geldiği hâlde özürsüz eğitim ve öğretim faaliyetlerine, törenlere, sosyal etkinliklere ve okul pansiyonlarında etüde katılmamak, geç katılmak veya bunlardan erken ayrılmak, </a:t>
            </a:r>
          </a:p>
          <a:p>
            <a:pPr marL="514350" indent="-514350" algn="just">
              <a:buAutoNum type="alphaLcParenR" startAt="4"/>
            </a:pPr>
            <a:r>
              <a:rPr lang="tr-TR" dirty="0" smtClean="0">
                <a:solidFill>
                  <a:schemeClr val="accent1">
                    <a:lumMod val="75000"/>
                  </a:schemeClr>
                </a:solidFill>
                <a:latin typeface="+mj-lt"/>
              </a:rPr>
              <a:t>Okul kütüphanesi, atölye, </a:t>
            </a:r>
            <a:r>
              <a:rPr lang="tr-TR" dirty="0" err="1" smtClean="0">
                <a:solidFill>
                  <a:schemeClr val="accent1">
                    <a:lumMod val="75000"/>
                  </a:schemeClr>
                </a:solidFill>
                <a:latin typeface="+mj-lt"/>
              </a:rPr>
              <a:t>laboratuvar</a:t>
            </a:r>
            <a:r>
              <a:rPr lang="tr-TR" dirty="0" smtClean="0">
                <a:solidFill>
                  <a:schemeClr val="accent1">
                    <a:lumMod val="75000"/>
                  </a:schemeClr>
                </a:solidFill>
                <a:latin typeface="+mj-lt"/>
              </a:rPr>
              <a:t>, pansiyon veya diğer bölümlerden aldığı kitap, araç-gereç ve malzemeyi, eksik vermek veya kötü kullanmak, </a:t>
            </a:r>
          </a:p>
          <a:p>
            <a:pPr marL="514350" indent="-514350" algn="just">
              <a:buNone/>
            </a:pPr>
            <a:r>
              <a:rPr lang="tr-TR" dirty="0" smtClean="0">
                <a:solidFill>
                  <a:schemeClr val="accent2">
                    <a:lumMod val="60000"/>
                    <a:lumOff val="40000"/>
                  </a:schemeClr>
                </a:solidFill>
                <a:latin typeface="+mj-lt"/>
              </a:rPr>
              <a:t>ğ)    </a:t>
            </a:r>
            <a:r>
              <a:rPr lang="tr-TR" dirty="0" smtClean="0">
                <a:solidFill>
                  <a:schemeClr val="accent1">
                    <a:lumMod val="50000"/>
                  </a:schemeClr>
                </a:solidFill>
                <a:effectLst>
                  <a:outerShdw blurRad="38100" dist="38100" dir="2700000" algn="tl">
                    <a:srgbClr val="000000">
                      <a:alpha val="43137"/>
                    </a:srgbClr>
                  </a:outerShdw>
                </a:effectLst>
                <a:latin typeface="+mj-lt"/>
              </a:rPr>
              <a:t>Kaba ve saygısız davranmak</a:t>
            </a:r>
            <a:endParaRPr lang="tr-TR" dirty="0">
              <a:solidFill>
                <a:schemeClr val="accent1">
                  <a:lumMod val="50000"/>
                </a:schemeClr>
              </a:solidFill>
              <a:effectLst>
                <a:outerShdw blurRad="38100" dist="38100" dir="2700000" algn="tl">
                  <a:srgbClr val="000000">
                    <a:alpha val="43137"/>
                  </a:srgbClr>
                </a:outerShdw>
              </a:effectLst>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rmAutofit fontScale="92500" lnSpcReduction="10000"/>
          </a:bodyPr>
          <a:lstStyle/>
          <a:p>
            <a:pPr algn="just">
              <a:buFont typeface="Wingdings" pitchFamily="2" charset="2"/>
              <a:buNone/>
            </a:pPr>
            <a:r>
              <a:rPr lang="tr-TR" dirty="0" smtClean="0">
                <a:solidFill>
                  <a:schemeClr val="accent2">
                    <a:lumMod val="60000"/>
                    <a:lumOff val="40000"/>
                  </a:schemeClr>
                </a:solidFill>
                <a:latin typeface="+mj-lt"/>
              </a:rPr>
              <a:t>h) </a:t>
            </a:r>
            <a:r>
              <a:rPr lang="tr-TR" dirty="0" smtClean="0">
                <a:solidFill>
                  <a:schemeClr val="accent1">
                    <a:lumMod val="75000"/>
                  </a:schemeClr>
                </a:solidFill>
                <a:latin typeface="+mj-lt"/>
              </a:rPr>
              <a:t>Dersin ve ders dışı eğitim faaliyetlerinin akışını ve düzenini bozacak davranışlarda bulunmak, </a:t>
            </a:r>
          </a:p>
          <a:p>
            <a:pPr algn="just">
              <a:buFont typeface="Wingdings" pitchFamily="2" charset="2"/>
              <a:buNone/>
            </a:pPr>
            <a:r>
              <a:rPr lang="tr-TR" dirty="0" smtClean="0">
                <a:solidFill>
                  <a:schemeClr val="accent2">
                    <a:lumMod val="60000"/>
                    <a:lumOff val="40000"/>
                  </a:schemeClr>
                </a:solidFill>
                <a:latin typeface="+mj-lt"/>
              </a:rPr>
              <a:t>ı)      </a:t>
            </a:r>
            <a:r>
              <a:rPr lang="tr-TR" dirty="0" smtClean="0">
                <a:solidFill>
                  <a:schemeClr val="accent1">
                    <a:lumMod val="75000"/>
                  </a:schemeClr>
                </a:solidFill>
                <a:effectLst>
                  <a:outerShdw blurRad="38100" dist="38100" dir="2700000" algn="tl">
                    <a:srgbClr val="000000">
                      <a:alpha val="43137"/>
                    </a:srgbClr>
                  </a:outerShdw>
                </a:effectLst>
                <a:latin typeface="+mj-lt"/>
              </a:rPr>
              <a:t>Kopya çekmek veya çekilmesine yardımcı olmak, </a:t>
            </a:r>
          </a:p>
          <a:p>
            <a:pPr marL="571500" indent="-571500" algn="just">
              <a:buFont typeface="Wingdings" pitchFamily="2" charset="2"/>
              <a:buAutoNum type="romanLcParenR"/>
            </a:pPr>
            <a:r>
              <a:rPr lang="tr-TR" dirty="0" smtClean="0">
                <a:solidFill>
                  <a:schemeClr val="accent1">
                    <a:lumMod val="75000"/>
                  </a:schemeClr>
                </a:solidFill>
                <a:latin typeface="+mj-lt"/>
              </a:rPr>
              <a:t>Yatılı okullarda pansiyona geç gelmek, </a:t>
            </a:r>
          </a:p>
          <a:p>
            <a:pPr marL="571500" indent="-571500" algn="just">
              <a:buAutoNum type="alphaLcParenR" startAt="10"/>
            </a:pPr>
            <a:r>
              <a:rPr lang="tr-TR" dirty="0" smtClean="0">
                <a:solidFill>
                  <a:schemeClr val="accent1">
                    <a:lumMod val="75000"/>
                  </a:schemeClr>
                </a:solidFill>
                <a:effectLst>
                  <a:outerShdw blurRad="38100" dist="38100" dir="2700000" algn="tl">
                    <a:srgbClr val="000000">
                      <a:alpha val="43137"/>
                    </a:srgbClr>
                  </a:outerShdw>
                </a:effectLst>
                <a:latin typeface="+mj-lt"/>
              </a:rPr>
              <a:t>Müstehcen veya yasaklanmış araç, gereç ve dokümanları okula ve okula bağlı yerlere sokmak veya yanında bulundurmak, </a:t>
            </a:r>
          </a:p>
          <a:p>
            <a:pPr marL="571500" indent="-571500" algn="just">
              <a:buAutoNum type="alphaLcParenR" startAt="10"/>
            </a:pPr>
            <a:r>
              <a:rPr lang="tr-TR" dirty="0" smtClean="0">
                <a:solidFill>
                  <a:schemeClr val="accent1">
                    <a:lumMod val="75000"/>
                  </a:schemeClr>
                </a:solidFill>
                <a:latin typeface="+mj-lt"/>
              </a:rPr>
              <a:t>Kumar oynamaya yarayan araç-gereç ve doküman bulundurmak, </a:t>
            </a:r>
          </a:p>
          <a:p>
            <a:pPr marL="571500" indent="-571500" algn="just">
              <a:buAutoNum type="alphaLcParenR" startAt="10"/>
            </a:pPr>
            <a:r>
              <a:rPr lang="tr-TR" i="1" u="sng" dirty="0" smtClean="0">
                <a:solidFill>
                  <a:schemeClr val="accent1">
                    <a:lumMod val="75000"/>
                  </a:schemeClr>
                </a:solidFill>
                <a:effectLst>
                  <a:outerShdw blurRad="38100" dist="38100" dir="2700000" algn="tl">
                    <a:srgbClr val="000000">
                      <a:alpha val="43137"/>
                    </a:srgbClr>
                  </a:outerShdw>
                </a:effectLst>
                <a:latin typeface="+mj-lt"/>
              </a:rPr>
              <a:t>Bilişim araçlarını amacı dışında kullanmak, </a:t>
            </a:r>
          </a:p>
          <a:p>
            <a:pPr marL="571500" indent="-571500" algn="just">
              <a:buAutoNum type="alphaLcParenR" startAt="10"/>
            </a:pPr>
            <a:r>
              <a:rPr lang="tr-TR" dirty="0" smtClean="0">
                <a:solidFill>
                  <a:schemeClr val="accent1">
                    <a:lumMod val="75000"/>
                  </a:schemeClr>
                </a:solidFill>
                <a:latin typeface="+mj-lt"/>
              </a:rPr>
              <a:t>Alınan sağlık ve güvenlik tedbirlerine uymamak. </a:t>
            </a:r>
          </a:p>
          <a:p>
            <a:pPr marL="571500" indent="-571500" algn="just">
              <a:buAutoNum type="alphaLcParenR" startAt="10"/>
            </a:pPr>
            <a:r>
              <a:rPr lang="tr-TR" dirty="0" smtClean="0">
                <a:solidFill>
                  <a:schemeClr val="accent1">
                    <a:lumMod val="75000"/>
                  </a:schemeClr>
                </a:solidFill>
                <a:effectLst>
                  <a:outerShdw blurRad="38100" dist="38100" dir="2700000" algn="tl">
                    <a:srgbClr val="000000">
                      <a:alpha val="43137"/>
                    </a:srgbClr>
                  </a:outerShdw>
                </a:effectLst>
                <a:latin typeface="+mj-lt"/>
              </a:rPr>
              <a:t>Ders saatleri içinde öğretmenin bilgisi ve kontrolü dışında bilişim araçlarını açık tutarak dersin akışını bozmak.</a:t>
            </a:r>
            <a:endParaRPr lang="tr-TR" dirty="0">
              <a:solidFill>
                <a:schemeClr val="accent1">
                  <a:lumMod val="75000"/>
                </a:schemeClr>
              </a:solidFill>
              <a:effectLst>
                <a:outerShdw blurRad="38100" dist="38100" dir="2700000" algn="tl">
                  <a:srgbClr val="000000">
                    <a:alpha val="43137"/>
                  </a:srgbClr>
                </a:outerShdw>
              </a:effectLst>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dirty="0" smtClean="0">
                <a:solidFill>
                  <a:schemeClr val="tx2">
                    <a:lumMod val="50000"/>
                  </a:schemeClr>
                </a:solidFill>
              </a:rPr>
              <a:t>Okulumuzda Öğrenci Kılık Kıyafeti</a:t>
            </a:r>
            <a:endParaRPr lang="tr-TR" sz="4400" dirty="0">
              <a:solidFill>
                <a:schemeClr val="tx2">
                  <a:lumMod val="50000"/>
                </a:schemeClr>
              </a:solidFill>
            </a:endParaRPr>
          </a:p>
        </p:txBody>
      </p:sp>
      <p:sp>
        <p:nvSpPr>
          <p:cNvPr id="3" name="İçerik Yer Tutucusu 2"/>
          <p:cNvSpPr>
            <a:spLocks noGrp="1"/>
          </p:cNvSpPr>
          <p:nvPr>
            <p:ph idx="1"/>
          </p:nvPr>
        </p:nvSpPr>
        <p:spPr/>
        <p:txBody>
          <a:bodyPr>
            <a:normAutofit fontScale="92500" lnSpcReduction="20000"/>
          </a:bodyPr>
          <a:lstStyle/>
          <a:p>
            <a:r>
              <a:rPr lang="tr-TR" altLang="tr-TR" sz="2800" b="1" dirty="0" smtClean="0">
                <a:solidFill>
                  <a:schemeClr val="accent2">
                    <a:lumMod val="75000"/>
                  </a:schemeClr>
                </a:solidFill>
                <a:latin typeface="Calibri" pitchFamily="34" charset="0"/>
                <a:cs typeface="Calibri" pitchFamily="34" charset="0"/>
              </a:rPr>
              <a:t>Öğrencilerimiz </a:t>
            </a:r>
            <a:r>
              <a:rPr lang="tr-TR" altLang="tr-TR" sz="2800" b="1" dirty="0" smtClean="0">
                <a:solidFill>
                  <a:schemeClr val="accent2">
                    <a:lumMod val="75000"/>
                  </a:schemeClr>
                </a:solidFill>
                <a:latin typeface="Calibri" pitchFamily="34" charset="0"/>
                <a:cs typeface="Calibri" pitchFamily="34" charset="0"/>
              </a:rPr>
              <a:t>için okulumuz kıyafetleri:üzerinde okul amblemi bulunan siyah tişört/</a:t>
            </a:r>
            <a:r>
              <a:rPr lang="tr-TR" altLang="tr-TR" sz="2800" b="1" dirty="0" err="1" smtClean="0">
                <a:solidFill>
                  <a:schemeClr val="accent2">
                    <a:lumMod val="75000"/>
                  </a:schemeClr>
                </a:solidFill>
                <a:latin typeface="Calibri" pitchFamily="34" charset="0"/>
                <a:cs typeface="Calibri" pitchFamily="34" charset="0"/>
              </a:rPr>
              <a:t>sweatshirt</a:t>
            </a:r>
            <a:r>
              <a:rPr lang="tr-TR" altLang="tr-TR" sz="2800" b="1" dirty="0" smtClean="0">
                <a:solidFill>
                  <a:schemeClr val="accent2">
                    <a:lumMod val="75000"/>
                  </a:schemeClr>
                </a:solidFill>
                <a:latin typeface="Calibri" pitchFamily="34" charset="0"/>
                <a:cs typeface="Calibri" pitchFamily="34" charset="0"/>
              </a:rPr>
              <a:t> ile siyah pantolondur.</a:t>
            </a:r>
            <a:r>
              <a:rPr lang="tr-TR" altLang="tr-TR" sz="2800" b="1" dirty="0" smtClean="0">
                <a:solidFill>
                  <a:schemeClr val="accent2">
                    <a:lumMod val="75000"/>
                  </a:schemeClr>
                </a:solidFill>
                <a:latin typeface="Comic Sans MS" pitchFamily="66" charset="0"/>
              </a:rPr>
              <a:t> </a:t>
            </a:r>
          </a:p>
          <a:p>
            <a:r>
              <a:rPr lang="tr-TR" altLang="tr-TR" sz="2800" b="1" dirty="0" smtClean="0">
                <a:latin typeface="Calibri" pitchFamily="34" charset="0"/>
                <a:cs typeface="Calibri" pitchFamily="34" charset="0"/>
              </a:rPr>
              <a:t>Öğrencilerimiz, insan sağlığını olumsuz yönde etkileyen ve mevsim şartlarına uygun olmayan kıyafetlerle okula gelmemelidir. </a:t>
            </a:r>
          </a:p>
          <a:p>
            <a:r>
              <a:rPr lang="tr-TR" altLang="tr-TR" sz="2400" b="1" dirty="0" smtClean="0">
                <a:solidFill>
                  <a:schemeClr val="accent2">
                    <a:lumMod val="75000"/>
                  </a:schemeClr>
                </a:solidFill>
                <a:latin typeface="Calibri" pitchFamily="34" charset="0"/>
                <a:cs typeface="Calibri" pitchFamily="34" charset="0"/>
              </a:rPr>
              <a:t>Siyasî sembol içeren simge, şekil ve yazıların yer aldığı fular, bere, şapka, çanta ve benzeri materyalleri kullanamaz ve giysileri giyemezler.</a:t>
            </a:r>
          </a:p>
          <a:p>
            <a:r>
              <a:rPr lang="tr-TR" altLang="tr-TR" sz="2400" b="1" dirty="0" smtClean="0">
                <a:latin typeface="Calibri" pitchFamily="34" charset="0"/>
                <a:cs typeface="Calibri" pitchFamily="34" charset="0"/>
              </a:rPr>
              <a:t>Okul içinde saçlar temiz, sade ve bakımlı olmalıdır.</a:t>
            </a:r>
          </a:p>
          <a:p>
            <a:r>
              <a:rPr lang="tr-TR" altLang="tr-TR" sz="2800" b="1" dirty="0" smtClean="0">
                <a:latin typeface="Calibri" pitchFamily="34" charset="0"/>
                <a:cs typeface="Calibri" pitchFamily="34" charset="0"/>
              </a:rPr>
              <a:t>Öğrencilerimiz bel kısmı açık, kolsuz, yırtık veya delikli kıyafetler ile şeffaf kıyafetler giymemelidir.</a:t>
            </a:r>
            <a:endParaRPr lang="tr-TR" sz="2800" dirty="0" smtClean="0">
              <a:latin typeface="Calibri" pitchFamily="34" charset="0"/>
              <a:cs typeface="Calibri" pitchFamily="34" charset="0"/>
            </a:endParaRPr>
          </a:p>
          <a:p>
            <a:endParaRPr lang="tr-TR" altLang="tr-TR" sz="2800" b="1" dirty="0">
              <a:solidFill>
                <a:srgbClr val="000000"/>
              </a:solidFill>
              <a:latin typeface="Calibri" pitchFamily="34" charset="0"/>
              <a:cs typeface="Calibri" pitchFamily="34" charset="0"/>
            </a:endParaRPr>
          </a:p>
          <a:p>
            <a:endParaRPr lang="tr-TR" dirty="0"/>
          </a:p>
        </p:txBody>
      </p:sp>
    </p:spTree>
    <p:extLst>
      <p:ext uri="{BB962C8B-B14F-4D97-AF65-F5344CB8AC3E}">
        <p14:creationId xmlns:p14="http://schemas.microsoft.com/office/powerpoint/2010/main" val="1342352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010400"/>
          </a:xfrm>
        </p:spPr>
        <p:txBody>
          <a:bodyPr>
            <a:normAutofit fontScale="90000"/>
          </a:bodyPr>
          <a:lstStyle/>
          <a:p>
            <a:pPr algn="ctr"/>
            <a:r>
              <a:rPr lang="tr-TR" altLang="tr-TR" dirty="0" smtClean="0">
                <a:solidFill>
                  <a:schemeClr val="bg2">
                    <a:lumMod val="10000"/>
                  </a:schemeClr>
                </a:solidFill>
                <a:latin typeface="Calibri" pitchFamily="34" charset="0"/>
                <a:cs typeface="Calibri" pitchFamily="34" charset="0"/>
              </a:rPr>
              <a:t> </a:t>
            </a:r>
            <a:r>
              <a:rPr lang="tr-TR" altLang="tr-TR" sz="4400" b="1" dirty="0" smtClean="0">
                <a:solidFill>
                  <a:schemeClr val="bg2">
                    <a:lumMod val="10000"/>
                  </a:schemeClr>
                </a:solidFill>
                <a:latin typeface="Calibri" pitchFamily="34" charset="0"/>
                <a:cs typeface="Calibri" pitchFamily="34" charset="0"/>
              </a:rPr>
              <a:t>Okuldan Kısa Süreli Uzaklaştırma cezasını gerektiren fiil ve davranışlar</a:t>
            </a:r>
            <a:endParaRPr lang="tr-TR" sz="44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1857364"/>
            <a:ext cx="8229600" cy="4714908"/>
          </a:xfrm>
        </p:spPr>
        <p:txBody>
          <a:bodyPr>
            <a:normAutofit fontScale="92500" lnSpcReduction="20000"/>
          </a:bodyPr>
          <a:lstStyle/>
          <a:p>
            <a:pPr marL="457200" indent="-457200" algn="just">
              <a:buFont typeface="Wingdings" pitchFamily="2" charset="2"/>
              <a:buAutoNum type="alphaLcParenR"/>
            </a:pPr>
            <a:r>
              <a:rPr lang="tr-TR" sz="2400" dirty="0" smtClean="0">
                <a:solidFill>
                  <a:schemeClr val="accent1">
                    <a:lumMod val="75000"/>
                  </a:schemeClr>
                </a:solidFill>
                <a:latin typeface="Calibri" pitchFamily="34" charset="0"/>
                <a:cs typeface="Calibri" pitchFamily="34" charset="0"/>
              </a:rPr>
              <a:t>Kişilere, arkadaşlarına, okul yöneticilerine, öğretmenlerine ve diğer çalışanlarına karşı </a:t>
            </a:r>
            <a:r>
              <a:rPr lang="tr-TR" sz="2400" b="1" i="1" dirty="0" smtClean="0">
                <a:solidFill>
                  <a:schemeClr val="accent1">
                    <a:lumMod val="75000"/>
                  </a:schemeClr>
                </a:solidFill>
                <a:latin typeface="Calibri" pitchFamily="34" charset="0"/>
                <a:cs typeface="Calibri" pitchFamily="34" charset="0"/>
              </a:rPr>
              <a:t>okul içinde ve dışında</a:t>
            </a:r>
            <a:r>
              <a:rPr lang="tr-TR" sz="2400" dirty="0" smtClean="0">
                <a:solidFill>
                  <a:schemeClr val="accent1">
                    <a:lumMod val="75000"/>
                  </a:schemeClr>
                </a:solidFill>
                <a:latin typeface="Calibri" pitchFamily="34" charset="0"/>
                <a:cs typeface="Calibri" pitchFamily="34" charset="0"/>
              </a:rPr>
              <a:t> </a:t>
            </a:r>
            <a:r>
              <a:rPr lang="tr-TR" sz="2400" u="sng" dirty="0" smtClean="0">
                <a:solidFill>
                  <a:schemeClr val="accent1">
                    <a:lumMod val="75000"/>
                  </a:schemeClr>
                </a:solidFill>
                <a:effectLst>
                  <a:outerShdw blurRad="38100" dist="38100" dir="2700000" algn="tl">
                    <a:srgbClr val="000000">
                      <a:alpha val="43137"/>
                    </a:srgbClr>
                  </a:outerShdw>
                </a:effectLst>
                <a:latin typeface="Calibri" pitchFamily="34" charset="0"/>
                <a:cs typeface="Calibri" pitchFamily="34" charset="0"/>
              </a:rPr>
              <a:t>sözle, davranışla veya sosyal medya üzerinden </a:t>
            </a:r>
            <a:r>
              <a:rPr lang="tr-TR" sz="2400" dirty="0" smtClean="0">
                <a:solidFill>
                  <a:schemeClr val="accent1">
                    <a:lumMod val="75000"/>
                  </a:schemeClr>
                </a:solidFill>
                <a:latin typeface="Calibri" pitchFamily="34" charset="0"/>
                <a:cs typeface="Calibri" pitchFamily="34" charset="0"/>
              </a:rPr>
              <a:t>hakaret etmek, hakareti paylaşmak, yaymak veya başkalarını bu davranışa kışkırtmak, </a:t>
            </a:r>
          </a:p>
          <a:p>
            <a:pPr marL="457200" indent="-457200" algn="just">
              <a:buFont typeface="Wingdings" pitchFamily="2" charset="2"/>
              <a:buAutoNum type="alphaLcParenR"/>
            </a:pPr>
            <a:r>
              <a:rPr lang="tr-TR" sz="1900" dirty="0" smtClean="0">
                <a:solidFill>
                  <a:schemeClr val="accent1">
                    <a:lumMod val="75000"/>
                  </a:schemeClr>
                </a:solidFill>
                <a:latin typeface="Calibri" pitchFamily="34" charset="0"/>
                <a:cs typeface="Calibri" pitchFamily="34" charset="0"/>
              </a:rPr>
              <a:t>Pansiyonun düzenini bozmak, pansiyonu terk etmek, gece izinsiz dışarıda kalmak, </a:t>
            </a:r>
          </a:p>
          <a:p>
            <a:pPr marL="457200" indent="-457200" algn="just">
              <a:buFont typeface="Wingdings" pitchFamily="2" charset="2"/>
              <a:buAutoNum type="alphaLcParenR"/>
            </a:pPr>
            <a:r>
              <a:rPr lang="tr-TR" sz="2400" dirty="0" smtClean="0">
                <a:solidFill>
                  <a:schemeClr val="accent1">
                    <a:lumMod val="75000"/>
                  </a:schemeClr>
                </a:solidFill>
                <a:latin typeface="Calibri" pitchFamily="34" charset="0"/>
                <a:cs typeface="Calibri" pitchFamily="34" charset="0"/>
              </a:rPr>
              <a:t>Kişileri veya grupları dil, ırk, cinsiyet, siyasi düşünce, felsefi ve dini inançlarına göre ayırmayı, kınamayı, kötülemeyi amaçlayan davranışlarda bulunmak veya ayrımcılığı körükleyici semboller taşımak, </a:t>
            </a:r>
          </a:p>
          <a:p>
            <a:pPr marL="457200" indent="-457200" algn="just">
              <a:buNone/>
            </a:pPr>
            <a:r>
              <a:rPr lang="tr-TR" sz="2400" dirty="0" smtClean="0">
                <a:solidFill>
                  <a:schemeClr val="accent2">
                    <a:lumMod val="60000"/>
                    <a:lumOff val="40000"/>
                  </a:schemeClr>
                </a:solidFill>
                <a:latin typeface="Calibri" pitchFamily="34" charset="0"/>
                <a:cs typeface="Calibri" pitchFamily="34" charset="0"/>
              </a:rPr>
              <a:t>ç) </a:t>
            </a:r>
            <a:r>
              <a:rPr lang="tr-TR" sz="2400" b="1" dirty="0" smtClean="0">
                <a:solidFill>
                  <a:schemeClr val="accent1">
                    <a:lumMod val="75000"/>
                  </a:schemeClr>
                </a:solidFill>
                <a:latin typeface="Calibri" pitchFamily="34" charset="0"/>
                <a:cs typeface="Calibri" pitchFamily="34" charset="0"/>
              </a:rPr>
              <a:t>İzinsiz gösteri, etkinlik ve toplantı düzenlemek, bu tür Sayfa 82 / 106 gösteri, etkinlik ve toplantılara katılmak, </a:t>
            </a:r>
          </a:p>
          <a:p>
            <a:pPr marL="457200" indent="-457200" algn="just">
              <a:buNone/>
            </a:pPr>
            <a:r>
              <a:rPr lang="tr-TR" sz="2400" dirty="0" smtClean="0">
                <a:solidFill>
                  <a:schemeClr val="accent2">
                    <a:lumMod val="60000"/>
                    <a:lumOff val="40000"/>
                  </a:schemeClr>
                </a:solidFill>
                <a:latin typeface="Calibri" pitchFamily="34" charset="0"/>
                <a:cs typeface="Calibri" pitchFamily="34" charset="0"/>
              </a:rPr>
              <a:t>d) </a:t>
            </a:r>
            <a:r>
              <a:rPr lang="tr-TR" sz="2400" dirty="0" smtClean="0">
                <a:solidFill>
                  <a:schemeClr val="accent1">
                    <a:lumMod val="75000"/>
                  </a:schemeClr>
                </a:solidFill>
                <a:latin typeface="Calibri" pitchFamily="34" charset="0"/>
                <a:cs typeface="Calibri" pitchFamily="34" charset="0"/>
              </a:rPr>
              <a:t>Her türlü ortamda kumar oynamak veya oynatmak</a:t>
            </a:r>
          </a:p>
          <a:p>
            <a:pPr marL="457200" indent="-457200" algn="just">
              <a:buNone/>
            </a:pPr>
            <a:r>
              <a:rPr lang="tr-TR" sz="2400" dirty="0" smtClean="0">
                <a:solidFill>
                  <a:schemeClr val="accent2">
                    <a:lumMod val="60000"/>
                    <a:lumOff val="40000"/>
                  </a:schemeClr>
                </a:solidFill>
              </a:rPr>
              <a:t>e) </a:t>
            </a:r>
            <a:r>
              <a:rPr lang="tr-TR" sz="2400" dirty="0" smtClean="0">
                <a:solidFill>
                  <a:schemeClr val="accent1">
                    <a:lumMod val="50000"/>
                  </a:schemeClr>
                </a:solidFill>
                <a:latin typeface="Calibri" pitchFamily="34" charset="0"/>
                <a:cs typeface="Calibri" pitchFamily="34" charset="0"/>
              </a:rPr>
              <a:t>Okul kurallarının uygulanmasını ve öğrencilere verilen görevlerin yapılmasını engellemek, </a:t>
            </a:r>
          </a:p>
          <a:p>
            <a:pPr marL="457200" indent="-457200" algn="just">
              <a:buNone/>
            </a:pPr>
            <a:r>
              <a:rPr lang="tr-TR" sz="2400" dirty="0" smtClean="0">
                <a:solidFill>
                  <a:schemeClr val="accent2">
                    <a:lumMod val="60000"/>
                    <a:lumOff val="40000"/>
                  </a:schemeClr>
                </a:solidFill>
                <a:latin typeface="Calibri" pitchFamily="34" charset="0"/>
                <a:cs typeface="Calibri" pitchFamily="34" charset="0"/>
              </a:rPr>
              <a:t>f)   </a:t>
            </a:r>
            <a:r>
              <a:rPr lang="tr-TR" sz="2400" dirty="0" smtClean="0">
                <a:solidFill>
                  <a:schemeClr val="accent1">
                    <a:lumMod val="50000"/>
                  </a:schemeClr>
                </a:solidFill>
                <a:latin typeface="Calibri" pitchFamily="34" charset="0"/>
                <a:cs typeface="Calibri" pitchFamily="34" charset="0"/>
              </a:rPr>
              <a:t>Başkalarına hakaret etmek, </a:t>
            </a:r>
          </a:p>
          <a:p>
            <a:pPr marL="457200" indent="-457200" algn="just">
              <a:buNone/>
            </a:pPr>
            <a:endParaRPr lang="tr-TR" sz="2400" dirty="0" smtClean="0">
              <a:solidFill>
                <a:schemeClr val="accent1">
                  <a:lumMod val="50000"/>
                </a:schemeClr>
              </a:solidFill>
              <a:latin typeface="Calibri" pitchFamily="34" charset="0"/>
              <a:cs typeface="Calibri" pitchFamily="34" charset="0"/>
            </a:endParaRPr>
          </a:p>
          <a:p>
            <a:pPr marL="457200" indent="-457200" algn="just">
              <a:buNone/>
            </a:pPr>
            <a:endParaRPr lang="tr-TR" dirty="0">
              <a:solidFill>
                <a:schemeClr val="accent1">
                  <a:lumMod val="75000"/>
                </a:schemeClr>
              </a:solidFill>
              <a:latin typeface="Calibri" pitchFamily="34" charset="0"/>
              <a:cs typeface="Calibri"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324492"/>
          </a:xfrm>
        </p:spPr>
        <p:txBody>
          <a:bodyPr>
            <a:normAutofit fontScale="70000" lnSpcReduction="20000"/>
          </a:bodyPr>
          <a:lstStyle/>
          <a:p>
            <a:pPr algn="just">
              <a:buFont typeface="Wingdings" pitchFamily="2" charset="2"/>
              <a:buNone/>
            </a:pPr>
            <a:r>
              <a:rPr lang="tr-TR" sz="2800" dirty="0" smtClean="0">
                <a:solidFill>
                  <a:schemeClr val="accent2">
                    <a:lumMod val="60000"/>
                    <a:lumOff val="40000"/>
                  </a:schemeClr>
                </a:solidFill>
                <a:latin typeface="Calibri" pitchFamily="34" charset="0"/>
                <a:cs typeface="Calibri" pitchFamily="34" charset="0"/>
              </a:rPr>
              <a:t>g) </a:t>
            </a:r>
            <a:r>
              <a:rPr lang="tr-TR" sz="2800" dirty="0" smtClean="0">
                <a:solidFill>
                  <a:schemeClr val="accent1">
                    <a:lumMod val="50000"/>
                  </a:schemeClr>
                </a:solidFill>
                <a:latin typeface="Calibri" pitchFamily="34" charset="0"/>
                <a:cs typeface="Calibri" pitchFamily="34" charset="0"/>
              </a:rPr>
              <a:t>Müstehcen veya yasaklanmış araç, gereç, doküman ve benzerlerini dağıtmak, duvarlara ve diğer yerlere asmak, yapıştırmak, yazmak; bu amaçlar için okul araç-gerecini ve eklentilerini kullanmak, </a:t>
            </a:r>
          </a:p>
          <a:p>
            <a:pPr algn="just">
              <a:buFont typeface="Wingdings" pitchFamily="2" charset="2"/>
              <a:buNone/>
            </a:pPr>
            <a:r>
              <a:rPr lang="tr-TR" sz="2800" dirty="0" smtClean="0">
                <a:solidFill>
                  <a:schemeClr val="accent2">
                    <a:lumMod val="60000"/>
                    <a:lumOff val="40000"/>
                  </a:schemeClr>
                </a:solidFill>
                <a:latin typeface="Calibri" pitchFamily="34" charset="0"/>
                <a:cs typeface="Calibri" pitchFamily="34" charset="0"/>
              </a:rPr>
              <a:t>ğ)  </a:t>
            </a:r>
            <a:r>
              <a:rPr lang="tr-TR" sz="2800" dirty="0" smtClean="0">
                <a:solidFill>
                  <a:schemeClr val="accent1">
                    <a:lumMod val="50000"/>
                  </a:schemeClr>
                </a:solidFill>
                <a:latin typeface="Calibri" pitchFamily="34" charset="0"/>
                <a:cs typeface="Calibri" pitchFamily="34" charset="0"/>
              </a:rPr>
              <a:t>Bilişim araçları veya sosyal medya yoluyla eğitim ve öğretim faaliyetlerine ve kişilere zarar vermek, </a:t>
            </a:r>
          </a:p>
          <a:p>
            <a:pPr algn="just">
              <a:buFont typeface="Wingdings" pitchFamily="2" charset="2"/>
              <a:buNone/>
            </a:pPr>
            <a:r>
              <a:rPr lang="tr-TR" sz="2800" dirty="0" smtClean="0">
                <a:solidFill>
                  <a:schemeClr val="accent2">
                    <a:lumMod val="60000"/>
                    <a:lumOff val="40000"/>
                  </a:schemeClr>
                </a:solidFill>
                <a:latin typeface="Calibri" pitchFamily="34" charset="0"/>
                <a:cs typeface="Calibri" pitchFamily="34" charset="0"/>
              </a:rPr>
              <a:t>h) </a:t>
            </a:r>
            <a:r>
              <a:rPr lang="tr-TR" sz="2800" dirty="0" smtClean="0">
                <a:solidFill>
                  <a:schemeClr val="accent1">
                    <a:lumMod val="50000"/>
                  </a:schemeClr>
                </a:solidFill>
                <a:latin typeface="Calibri" pitchFamily="34" charset="0"/>
                <a:cs typeface="Calibri" pitchFamily="34" charset="0"/>
              </a:rPr>
              <a:t>Okula geldiği hâlde özürsüz eğitim ve öğretim faaliyetlerine, törenlere ve  diğer sosyal etkinliklere katılmamayı, geç katılmayı veya erken ayrılmayı alışkanlık haline getirmek, </a:t>
            </a:r>
          </a:p>
          <a:p>
            <a:pPr algn="just">
              <a:buFont typeface="Wingdings" pitchFamily="2" charset="2"/>
              <a:buNone/>
            </a:pPr>
            <a:r>
              <a:rPr lang="tr-TR" sz="2800" dirty="0" smtClean="0">
                <a:solidFill>
                  <a:schemeClr val="accent2">
                    <a:lumMod val="60000"/>
                    <a:lumOff val="40000"/>
                  </a:schemeClr>
                </a:solidFill>
                <a:latin typeface="Calibri" pitchFamily="34" charset="0"/>
                <a:cs typeface="Calibri" pitchFamily="34" charset="0"/>
              </a:rPr>
              <a:t>ı)     </a:t>
            </a:r>
            <a:r>
              <a:rPr lang="tr-TR" sz="2800" dirty="0" smtClean="0">
                <a:solidFill>
                  <a:schemeClr val="accent1">
                    <a:lumMod val="50000"/>
                  </a:schemeClr>
                </a:solidFill>
                <a:latin typeface="Calibri" pitchFamily="34" charset="0"/>
                <a:cs typeface="Calibri" pitchFamily="34" charset="0"/>
              </a:rPr>
              <a:t>Kavga etmek, başkalarına fiili şiddet uygulamak, </a:t>
            </a:r>
          </a:p>
          <a:p>
            <a:pPr marL="571500" indent="-571500" algn="just">
              <a:buFont typeface="Wingdings" pitchFamily="2" charset="2"/>
              <a:buAutoNum type="romanLcParenR"/>
            </a:pPr>
            <a:r>
              <a:rPr lang="tr-TR" sz="2800" dirty="0" smtClean="0">
                <a:solidFill>
                  <a:schemeClr val="accent1">
                    <a:lumMod val="50000"/>
                  </a:schemeClr>
                </a:solidFill>
                <a:latin typeface="Calibri" pitchFamily="34" charset="0"/>
                <a:cs typeface="Calibri" pitchFamily="34" charset="0"/>
              </a:rPr>
              <a:t>Okul binası, eklenti ve donanımlarına, arkadaşlarının araç-gerecine siyasi, ideolojik veya müstehcen amaçlı yazılar yazmak, resim veya semboller çizmek,</a:t>
            </a:r>
          </a:p>
          <a:p>
            <a:pPr marL="571500" indent="-571500" algn="just">
              <a:buNone/>
            </a:pPr>
            <a:r>
              <a:rPr lang="tr-TR" sz="2800" dirty="0" smtClean="0">
                <a:solidFill>
                  <a:schemeClr val="accent2">
                    <a:lumMod val="60000"/>
                    <a:lumOff val="40000"/>
                  </a:schemeClr>
                </a:solidFill>
                <a:latin typeface="Calibri" pitchFamily="34" charset="0"/>
                <a:cs typeface="Calibri" pitchFamily="34" charset="0"/>
              </a:rPr>
              <a:t>l) </a:t>
            </a:r>
            <a:r>
              <a:rPr lang="tr-TR" sz="2800" dirty="0" smtClean="0">
                <a:solidFill>
                  <a:schemeClr val="accent1">
                    <a:lumMod val="50000"/>
                  </a:schemeClr>
                </a:solidFill>
                <a:latin typeface="Calibri" pitchFamily="34" charset="0"/>
                <a:cs typeface="Calibri" pitchFamily="34" charset="0"/>
              </a:rPr>
              <a:t>Toplu kopya çekmek veya çekilmesine yardımcı olmak, </a:t>
            </a:r>
          </a:p>
          <a:p>
            <a:pPr marL="571500" indent="-571500" algn="just">
              <a:buNone/>
            </a:pPr>
            <a:r>
              <a:rPr lang="tr-TR" sz="2800" dirty="0" smtClean="0">
                <a:solidFill>
                  <a:schemeClr val="accent2">
                    <a:lumMod val="60000"/>
                    <a:lumOff val="40000"/>
                  </a:schemeClr>
                </a:solidFill>
                <a:latin typeface="Calibri" pitchFamily="34" charset="0"/>
                <a:cs typeface="Calibri" pitchFamily="34" charset="0"/>
              </a:rPr>
              <a:t>k) </a:t>
            </a:r>
            <a:r>
              <a:rPr lang="tr-TR" sz="2800" dirty="0" smtClean="0">
                <a:solidFill>
                  <a:schemeClr val="accent1">
                    <a:lumMod val="50000"/>
                  </a:schemeClr>
                </a:solidFill>
                <a:latin typeface="Calibri" pitchFamily="34" charset="0"/>
                <a:cs typeface="Calibri" pitchFamily="34" charset="0"/>
              </a:rPr>
              <a:t>Sarhoşluk veren zararlı maddeleri bulundurmak veya kullanmak. </a:t>
            </a:r>
          </a:p>
          <a:p>
            <a:pPr marL="571500" indent="-571500" algn="just">
              <a:buNone/>
            </a:pPr>
            <a:r>
              <a:rPr lang="tr-TR" sz="2800" dirty="0" smtClean="0">
                <a:solidFill>
                  <a:schemeClr val="accent2">
                    <a:lumMod val="60000"/>
                    <a:lumOff val="40000"/>
                  </a:schemeClr>
                </a:solidFill>
                <a:latin typeface="Calibri" pitchFamily="34" charset="0"/>
                <a:cs typeface="Calibri" pitchFamily="34" charset="0"/>
              </a:rPr>
              <a:t>m) </a:t>
            </a:r>
            <a:r>
              <a:rPr lang="tr-TR" sz="2800" dirty="0" smtClean="0">
                <a:solidFill>
                  <a:schemeClr val="accent1">
                    <a:lumMod val="50000"/>
                  </a:schemeClr>
                </a:solidFill>
                <a:latin typeface="Calibri" pitchFamily="34" charset="0"/>
                <a:cs typeface="Calibri" pitchFamily="34" charset="0"/>
              </a:rPr>
              <a:t>Millî ve manevi değerlere, genel ahlak ve adaba uygun olmayan tutum ve davranışlarda bulunmak. </a:t>
            </a:r>
          </a:p>
          <a:p>
            <a:pPr marL="571500" indent="-571500" algn="just">
              <a:buNone/>
            </a:pPr>
            <a:r>
              <a:rPr lang="tr-TR" sz="2800" dirty="0" smtClean="0">
                <a:solidFill>
                  <a:schemeClr val="accent2">
                    <a:lumMod val="60000"/>
                    <a:lumOff val="40000"/>
                  </a:schemeClr>
                </a:solidFill>
                <a:latin typeface="Calibri" pitchFamily="34" charset="0"/>
                <a:cs typeface="Calibri" pitchFamily="34" charset="0"/>
              </a:rPr>
              <a:t>n) </a:t>
            </a:r>
            <a:r>
              <a:rPr lang="tr-TR" sz="2800" dirty="0" smtClean="0">
                <a:solidFill>
                  <a:schemeClr val="accent1">
                    <a:lumMod val="50000"/>
                  </a:schemeClr>
                </a:solidFill>
                <a:latin typeface="Calibri" pitchFamily="34" charset="0"/>
                <a:cs typeface="Calibri" pitchFamily="34" charset="0"/>
              </a:rPr>
              <a:t>Okul personelinin taşınır veya taşınmaz malına zarar vermek ve/veya malını tahrip etmek</a:t>
            </a:r>
            <a:endParaRPr lang="tr-TR"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chemeClr val="bg2">
                    <a:lumMod val="10000"/>
                  </a:schemeClr>
                </a:solidFill>
                <a:latin typeface="Calibri" pitchFamily="34" charset="0"/>
                <a:cs typeface="Calibri" pitchFamily="34" charset="0"/>
              </a:rPr>
              <a:t>Okul Değiştirme cezasını gerektiren fiil ve davranışlar</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77500" lnSpcReduction="20000"/>
          </a:bodyPr>
          <a:lstStyle/>
          <a:p>
            <a:pPr marL="514350" indent="-514350" algn="just">
              <a:buFont typeface="Wingdings" pitchFamily="2" charset="2"/>
              <a:buAutoNum type="alphaLcParenR"/>
            </a:pPr>
            <a:r>
              <a:rPr lang="tr-TR" sz="2800"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Türk Bayrağına, ülkeyi, milleti ve devleti temsil eden sembollere saygısızlık etmek, </a:t>
            </a:r>
          </a:p>
          <a:p>
            <a:pPr marL="514350" indent="-514350" algn="just">
              <a:buFont typeface="Wingdings" pitchFamily="2" charset="2"/>
              <a:buAutoNum type="alphaLcParenR"/>
            </a:pPr>
            <a:r>
              <a:rPr lang="tr-TR" sz="2800" dirty="0" smtClean="0">
                <a:solidFill>
                  <a:schemeClr val="accent1">
                    <a:lumMod val="50000"/>
                  </a:schemeClr>
                </a:solidFill>
                <a:latin typeface="Calibri" pitchFamily="34" charset="0"/>
                <a:cs typeface="Calibri" pitchFamily="34" charset="0"/>
              </a:rPr>
              <a:t>Millî ve manevi değerleri söz, yazı, resim veya başka bir şekilde aşağılamak; bu değerlere küfür ve hakaret etmek, </a:t>
            </a:r>
          </a:p>
          <a:p>
            <a:pPr marL="514350" indent="-514350" algn="just">
              <a:buFont typeface="Wingdings" pitchFamily="2" charset="2"/>
              <a:buAutoNum type="alphaLcParenR"/>
            </a:pPr>
            <a:r>
              <a:rPr lang="tr-TR" sz="2800" dirty="0" smtClean="0">
                <a:solidFill>
                  <a:schemeClr val="accent1">
                    <a:lumMod val="75000"/>
                  </a:schemeClr>
                </a:solidFill>
                <a:latin typeface="Calibri" pitchFamily="34" charset="0"/>
                <a:cs typeface="Calibri" pitchFamily="34" charset="0"/>
              </a:rPr>
              <a:t>Okul çalışanlarının görevlerini yapmalarına engel olmak, </a:t>
            </a:r>
          </a:p>
          <a:p>
            <a:pPr marL="514350" indent="-514350" algn="just">
              <a:buNone/>
            </a:pPr>
            <a:r>
              <a:rPr lang="tr-TR" sz="2800" dirty="0" smtClean="0">
                <a:solidFill>
                  <a:schemeClr val="accent2">
                    <a:lumMod val="60000"/>
                    <a:lumOff val="40000"/>
                  </a:schemeClr>
                </a:solidFill>
                <a:latin typeface="Calibri" pitchFamily="34" charset="0"/>
                <a:cs typeface="Calibri" pitchFamily="34" charset="0"/>
              </a:rPr>
              <a:t>ç)     </a:t>
            </a:r>
            <a:r>
              <a:rPr lang="tr-TR" sz="2800" dirty="0" smtClean="0">
                <a:solidFill>
                  <a:schemeClr val="accent1">
                    <a:lumMod val="50000"/>
                  </a:schemeClr>
                </a:solidFill>
                <a:latin typeface="Calibri" pitchFamily="34" charset="0"/>
                <a:cs typeface="Calibri" pitchFamily="34" charset="0"/>
              </a:rPr>
              <a:t>Hırsızlık yapmak, yaptırmak ve yapılmasına yardımcı olmak, </a:t>
            </a:r>
          </a:p>
          <a:p>
            <a:pPr marL="514350" indent="-514350" algn="just">
              <a:buNone/>
            </a:pPr>
            <a:r>
              <a:rPr lang="tr-TR" sz="2800" dirty="0" smtClean="0">
                <a:solidFill>
                  <a:schemeClr val="accent2">
                    <a:lumMod val="60000"/>
                    <a:lumOff val="40000"/>
                  </a:schemeClr>
                </a:solidFill>
                <a:latin typeface="Calibri" pitchFamily="34" charset="0"/>
                <a:cs typeface="Calibri" pitchFamily="34" charset="0"/>
              </a:rPr>
              <a:t>d) </a:t>
            </a:r>
            <a:r>
              <a:rPr lang="tr-TR" sz="2800" dirty="0" smtClean="0">
                <a:solidFill>
                  <a:schemeClr val="accent1">
                    <a:lumMod val="75000"/>
                  </a:schemeClr>
                </a:solidFill>
                <a:latin typeface="Calibri" pitchFamily="34" charset="0"/>
                <a:cs typeface="Calibri" pitchFamily="34" charset="0"/>
              </a:rPr>
              <a:t>Okulla ilişkisi olmayan kişileri, okulda veya eklentilerinde barındırmak, </a:t>
            </a:r>
          </a:p>
          <a:p>
            <a:pPr marL="514350" indent="-514350" algn="just">
              <a:buAutoNum type="alphaLcParenR" startAt="5"/>
            </a:pPr>
            <a:r>
              <a:rPr lang="tr-TR" sz="2800" dirty="0" smtClean="0">
                <a:solidFill>
                  <a:schemeClr val="accent1">
                    <a:lumMod val="50000"/>
                  </a:schemeClr>
                </a:solidFill>
                <a:latin typeface="Calibri" pitchFamily="34" charset="0"/>
                <a:cs typeface="Calibri" pitchFamily="34" charset="0"/>
              </a:rPr>
              <a:t>Resmî belgelerde değişiklik yapmak; sahte belge düzenlemek ve kullanmak ve başkalarını yararlandırmak, </a:t>
            </a:r>
          </a:p>
          <a:p>
            <a:pPr marL="514350" indent="-514350" algn="just">
              <a:buAutoNum type="alphaLcParenR" startAt="5"/>
            </a:pPr>
            <a:r>
              <a:rPr lang="tr-TR" sz="2800" dirty="0" smtClean="0">
                <a:solidFill>
                  <a:schemeClr val="accent1">
                    <a:lumMod val="75000"/>
                  </a:schemeClr>
                </a:solidFill>
                <a:latin typeface="Calibri" pitchFamily="34" charset="0"/>
                <a:cs typeface="Calibri" pitchFamily="34" charset="0"/>
              </a:rPr>
              <a:t>Okul sınırları içinde herhangi bir yeri, </a:t>
            </a:r>
            <a:r>
              <a:rPr lang="tr-TR" sz="2800" u="sng" dirty="0" smtClean="0">
                <a:solidFill>
                  <a:schemeClr val="accent1">
                    <a:lumMod val="75000"/>
                  </a:schemeClr>
                </a:solidFill>
                <a:latin typeface="Calibri" pitchFamily="34" charset="0"/>
                <a:cs typeface="Calibri" pitchFamily="34" charset="0"/>
              </a:rPr>
              <a:t>izinsiz olarak </a:t>
            </a:r>
            <a:r>
              <a:rPr lang="tr-TR" sz="2800" dirty="0" smtClean="0">
                <a:solidFill>
                  <a:schemeClr val="accent1">
                    <a:lumMod val="75000"/>
                  </a:schemeClr>
                </a:solidFill>
                <a:latin typeface="Calibri" pitchFamily="34" charset="0"/>
                <a:cs typeface="Calibri" pitchFamily="34" charset="0"/>
              </a:rPr>
              <a:t>eğitim ve öğretim amaçları dışında kullanmak veya kullanılmasına yardımcı olmak, </a:t>
            </a:r>
          </a:p>
          <a:p>
            <a:pPr marL="514350" indent="-514350" algn="just">
              <a:buAutoNum type="alphaLcParenR" startAt="5"/>
            </a:pPr>
            <a:r>
              <a:rPr lang="tr-TR" sz="2800" dirty="0" smtClean="0">
                <a:solidFill>
                  <a:schemeClr val="accent1">
                    <a:lumMod val="50000"/>
                  </a:schemeClr>
                </a:solidFill>
                <a:latin typeface="Calibri" pitchFamily="34" charset="0"/>
                <a:cs typeface="Calibri" pitchFamily="34" charset="0"/>
              </a:rPr>
              <a:t>g) Okula ait taşınır veya taşınmaz mallara zarar vermek</a:t>
            </a:r>
            <a:endParaRPr lang="tr-TR"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85860"/>
            <a:ext cx="8229600" cy="5110178"/>
          </a:xfrm>
        </p:spPr>
        <p:txBody>
          <a:bodyPr>
            <a:normAutofit fontScale="85000" lnSpcReduction="20000"/>
          </a:bodyPr>
          <a:lstStyle/>
          <a:p>
            <a:pPr algn="just">
              <a:buFont typeface="Wingdings" pitchFamily="2" charset="2"/>
              <a:buNone/>
            </a:pPr>
            <a:r>
              <a:rPr lang="tr-TR" dirty="0" smtClean="0">
                <a:solidFill>
                  <a:schemeClr val="accent2">
                    <a:lumMod val="60000"/>
                    <a:lumOff val="40000"/>
                  </a:schemeClr>
                </a:solidFill>
                <a:latin typeface="Calibri" pitchFamily="34" charset="0"/>
                <a:cs typeface="Calibri" pitchFamily="34" charset="0"/>
              </a:rPr>
              <a:t>ğ) </a:t>
            </a:r>
            <a:r>
              <a:rPr lang="tr-TR" dirty="0" smtClean="0">
                <a:solidFill>
                  <a:schemeClr val="accent1">
                    <a:lumMod val="50000"/>
                  </a:schemeClr>
                </a:solidFill>
                <a:latin typeface="Calibri" pitchFamily="34" charset="0"/>
                <a:cs typeface="Calibri" pitchFamily="34" charset="0"/>
              </a:rPr>
              <a:t>Ders, sınav, uygulama ve diğer faaliyetlerin yapılmasını engellemek veya arkadaşlarını bu eylemlere katılmaya kışkırtmak, </a:t>
            </a:r>
          </a:p>
          <a:p>
            <a:pPr algn="just">
              <a:buFont typeface="Wingdings" pitchFamily="2" charset="2"/>
              <a:buNone/>
            </a:pPr>
            <a:r>
              <a:rPr lang="tr-TR" dirty="0" smtClean="0">
                <a:solidFill>
                  <a:schemeClr val="accent2">
                    <a:lumMod val="60000"/>
                    <a:lumOff val="40000"/>
                  </a:schemeClr>
                </a:solidFill>
                <a:latin typeface="Calibri" pitchFamily="34" charset="0"/>
                <a:cs typeface="Calibri" pitchFamily="34" charset="0"/>
              </a:rPr>
              <a:t>h) </a:t>
            </a:r>
            <a:r>
              <a:rPr lang="tr-TR"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Eğitim ve öğretim ortamına yaralayıcı, öldürücü silah ve patlayıcı madde ile her türlü aletleri getirmek veya bunları bulundurmak, </a:t>
            </a:r>
          </a:p>
          <a:p>
            <a:pPr algn="just">
              <a:buFont typeface="Wingdings" pitchFamily="2" charset="2"/>
              <a:buNone/>
            </a:pPr>
            <a:r>
              <a:rPr lang="tr-TR" dirty="0" smtClean="0">
                <a:solidFill>
                  <a:schemeClr val="accent2">
                    <a:lumMod val="60000"/>
                    <a:lumOff val="40000"/>
                  </a:schemeClr>
                </a:solidFill>
                <a:latin typeface="Calibri" pitchFamily="34" charset="0"/>
                <a:cs typeface="Calibri" pitchFamily="34" charset="0"/>
              </a:rPr>
              <a:t>ı) </a:t>
            </a:r>
            <a:r>
              <a:rPr lang="tr-TR" dirty="0" smtClean="0">
                <a:solidFill>
                  <a:schemeClr val="accent1">
                    <a:lumMod val="50000"/>
                  </a:schemeClr>
                </a:solidFill>
                <a:latin typeface="Calibri" pitchFamily="34" charset="0"/>
                <a:cs typeface="Calibri" pitchFamily="34" charset="0"/>
              </a:rPr>
              <a:t>Zor kullanarak veya tehditle kopya çekmek veya çekilmesini sağlamak,</a:t>
            </a:r>
          </a:p>
          <a:p>
            <a:pPr algn="just">
              <a:buFont typeface="Wingdings" pitchFamily="2" charset="2"/>
              <a:buNone/>
            </a:pPr>
            <a:r>
              <a:rPr lang="tr-TR" dirty="0" smtClean="0">
                <a:solidFill>
                  <a:schemeClr val="accent2">
                    <a:lumMod val="60000"/>
                    <a:lumOff val="40000"/>
                  </a:schemeClr>
                </a:solidFill>
                <a:latin typeface="Calibri" pitchFamily="34" charset="0"/>
                <a:cs typeface="Calibri" pitchFamily="34" charset="0"/>
              </a:rPr>
              <a:t>i) </a:t>
            </a:r>
            <a:r>
              <a:rPr lang="tr-TR"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Bağımlılık yapan zararlı maddeleri bulundurmak veya kullanmak, </a:t>
            </a:r>
          </a:p>
          <a:p>
            <a:pPr marL="571500" indent="-571500" algn="just">
              <a:buNone/>
            </a:pPr>
            <a:r>
              <a:rPr lang="tr-TR" dirty="0" smtClean="0">
                <a:solidFill>
                  <a:schemeClr val="accent2">
                    <a:lumMod val="60000"/>
                    <a:lumOff val="40000"/>
                  </a:schemeClr>
                </a:solidFill>
                <a:latin typeface="Calibri" pitchFamily="34" charset="0"/>
                <a:cs typeface="Calibri" pitchFamily="34" charset="0"/>
              </a:rPr>
              <a:t>j) </a:t>
            </a:r>
            <a:r>
              <a:rPr lang="tr-TR" dirty="0" smtClean="0">
                <a:solidFill>
                  <a:schemeClr val="accent1">
                    <a:lumMod val="50000"/>
                  </a:schemeClr>
                </a:solidFill>
                <a:latin typeface="Calibri" pitchFamily="34" charset="0"/>
                <a:cs typeface="Calibri" pitchFamily="34" charset="0"/>
              </a:rPr>
              <a:t>Yerine başkasını sınava sokmak, başkasının yerine sınava girmek, </a:t>
            </a:r>
          </a:p>
          <a:p>
            <a:pPr marL="571500" indent="-571500" algn="just">
              <a:buNone/>
            </a:pPr>
            <a:r>
              <a:rPr lang="tr-TR" dirty="0" smtClean="0">
                <a:solidFill>
                  <a:schemeClr val="accent2">
                    <a:lumMod val="60000"/>
                    <a:lumOff val="40000"/>
                  </a:schemeClr>
                </a:solidFill>
                <a:latin typeface="Calibri" pitchFamily="34" charset="0"/>
                <a:cs typeface="Calibri" pitchFamily="34" charset="0"/>
              </a:rPr>
              <a:t>k) </a:t>
            </a:r>
            <a:r>
              <a:rPr lang="tr-TR"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Eğitim ve öğretim ortamında; siyasi ve ideolojik amaçlı eylem düzenlemek, başkalarını bu gibi eylemler düzenlemeye kışkırtmak, düzenlenmiş eylemlere katılmak</a:t>
            </a:r>
            <a:r>
              <a:rPr lang="tr-TR" dirty="0" smtClean="0">
                <a:solidFill>
                  <a:schemeClr val="accent1">
                    <a:lumMod val="50000"/>
                  </a:schemeClr>
                </a:solidFill>
                <a:latin typeface="Calibri" pitchFamily="34" charset="0"/>
                <a:cs typeface="Calibri" pitchFamily="34" charset="0"/>
              </a:rPr>
              <a:t>, </a:t>
            </a:r>
          </a:p>
          <a:p>
            <a:pPr marL="571500" indent="-571500" algn="just">
              <a:buNone/>
            </a:pPr>
            <a:r>
              <a:rPr lang="tr-TR" dirty="0" smtClean="0">
                <a:solidFill>
                  <a:schemeClr val="accent2">
                    <a:lumMod val="60000"/>
                    <a:lumOff val="40000"/>
                  </a:schemeClr>
                </a:solidFill>
                <a:latin typeface="Calibri" pitchFamily="34" charset="0"/>
                <a:cs typeface="Calibri" pitchFamily="34" charset="0"/>
              </a:rPr>
              <a:t>l) </a:t>
            </a:r>
            <a:r>
              <a:rPr lang="tr-TR" dirty="0" smtClean="0">
                <a:solidFill>
                  <a:schemeClr val="accent1">
                    <a:lumMod val="50000"/>
                  </a:schemeClr>
                </a:solidFill>
                <a:latin typeface="Calibri" pitchFamily="34" charset="0"/>
                <a:cs typeface="Calibri" pitchFamily="34" charset="0"/>
              </a:rPr>
              <a:t>Siyasi partilere, bu partilere bağlı yan kuruluşlara, </a:t>
            </a:r>
            <a:r>
              <a:rPr lang="tr-TR" dirty="0" smtClean="0">
                <a:solidFill>
                  <a:schemeClr val="accent1">
                    <a:lumMod val="50000"/>
                  </a:schemeClr>
                </a:solidFill>
                <a:latin typeface="Calibri" pitchFamily="34" charset="0"/>
                <a:cs typeface="Calibri" pitchFamily="34" charset="0"/>
              </a:rPr>
              <a:t>derneklere, sendikalara </a:t>
            </a:r>
            <a:r>
              <a:rPr lang="tr-TR" dirty="0" smtClean="0">
                <a:solidFill>
                  <a:schemeClr val="accent1">
                    <a:lumMod val="50000"/>
                  </a:schemeClr>
                </a:solidFill>
                <a:latin typeface="Calibri" pitchFamily="34" charset="0"/>
                <a:cs typeface="Calibri" pitchFamily="34" charset="0"/>
              </a:rPr>
              <a:t>ve benzeri kuruluşlara üye olmak, üye kaydetmek, para toplamak ve bağışta bulunmaya zorlamak, </a:t>
            </a:r>
          </a:p>
          <a:p>
            <a:pPr marL="571500" indent="-571500" algn="just">
              <a:buNone/>
            </a:pPr>
            <a:r>
              <a:rPr lang="tr-TR" dirty="0" smtClean="0">
                <a:solidFill>
                  <a:schemeClr val="accent2">
                    <a:lumMod val="60000"/>
                    <a:lumOff val="40000"/>
                  </a:schemeClr>
                </a:solidFill>
                <a:latin typeface="Calibri" pitchFamily="34" charset="0"/>
                <a:cs typeface="Calibri" pitchFamily="34" charset="0"/>
              </a:rPr>
              <a:t>m) </a:t>
            </a:r>
            <a:r>
              <a:rPr lang="tr-TR" u="sng"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Bilişim araçları veya sosyal medya yoluyl</a:t>
            </a:r>
            <a:r>
              <a:rPr lang="tr-TR"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a eğitim ve öğretimi engellemek, kişilere ağır derecede </a:t>
            </a:r>
            <a:r>
              <a:rPr lang="tr-TR" i="1" dirty="0" smtClean="0">
                <a:solidFill>
                  <a:schemeClr val="accent4">
                    <a:lumMod val="75000"/>
                  </a:schemeClr>
                </a:solidFill>
                <a:effectLst>
                  <a:outerShdw blurRad="38100" dist="38100" dir="2700000" algn="tl">
                    <a:srgbClr val="000000">
                      <a:alpha val="43137"/>
                    </a:srgbClr>
                  </a:outerShdw>
                </a:effectLst>
                <a:latin typeface="Calibri" pitchFamily="34" charset="0"/>
                <a:cs typeface="Calibri" pitchFamily="34" charset="0"/>
              </a:rPr>
              <a:t>maddi ve manevi </a:t>
            </a:r>
            <a:r>
              <a:rPr lang="tr-TR"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zarar vermek</a:t>
            </a:r>
            <a:r>
              <a:rPr lang="tr-TR" dirty="0" smtClean="0">
                <a:solidFill>
                  <a:schemeClr val="accent1">
                    <a:lumMod val="50000"/>
                  </a:schemeClr>
                </a:solidFill>
                <a:latin typeface="Calibri" pitchFamily="34" charset="0"/>
                <a:cs typeface="Calibri" pitchFamily="34" charset="0"/>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29600" cy="5538806"/>
          </a:xfrm>
        </p:spPr>
        <p:txBody>
          <a:bodyPr>
            <a:normAutofit fontScale="92500" lnSpcReduction="20000"/>
          </a:bodyPr>
          <a:lstStyle/>
          <a:p>
            <a:pPr>
              <a:buFont typeface="Wingdings" pitchFamily="2" charset="2"/>
              <a:buNone/>
            </a:pPr>
            <a:endParaRPr lang="tr-TR" altLang="tr-TR" sz="2400" dirty="0" smtClean="0">
              <a:latin typeface="Comic Sans MS" pitchFamily="66" charset="0"/>
            </a:endParaRPr>
          </a:p>
          <a:p>
            <a:pPr algn="just">
              <a:buFont typeface="Wingdings" pitchFamily="2" charset="2"/>
              <a:buNone/>
            </a:pPr>
            <a:r>
              <a:rPr lang="tr-TR" sz="2400" dirty="0" smtClean="0">
                <a:solidFill>
                  <a:schemeClr val="accent2">
                    <a:lumMod val="60000"/>
                    <a:lumOff val="40000"/>
                  </a:schemeClr>
                </a:solidFill>
                <a:latin typeface="+mj-lt"/>
              </a:rPr>
              <a:t>n) </a:t>
            </a:r>
            <a:r>
              <a:rPr lang="tr-TR" sz="2400" dirty="0" smtClean="0">
                <a:solidFill>
                  <a:schemeClr val="accent1">
                    <a:lumMod val="50000"/>
                  </a:schemeClr>
                </a:solidFill>
                <a:latin typeface="+mj-lt"/>
              </a:rPr>
              <a:t>İzin almadan okulla ilgili; bilgi vermek, basın toplantısı yapmak, bildiri yayınlamak ve dağıtmak, faaliyet tertip etmek veya bu kapsamdaki faaliyetlerde etkin rol almak, </a:t>
            </a:r>
          </a:p>
          <a:p>
            <a:pPr algn="just">
              <a:buFont typeface="Wingdings" pitchFamily="2" charset="2"/>
              <a:buNone/>
            </a:pPr>
            <a:r>
              <a:rPr lang="tr-TR" sz="2400" dirty="0" smtClean="0">
                <a:solidFill>
                  <a:schemeClr val="accent2">
                    <a:lumMod val="60000"/>
                    <a:lumOff val="40000"/>
                  </a:schemeClr>
                </a:solidFill>
                <a:latin typeface="+mj-lt"/>
              </a:rPr>
              <a:t>o) </a:t>
            </a:r>
            <a:r>
              <a:rPr lang="tr-TR" sz="2400" dirty="0" smtClean="0">
                <a:solidFill>
                  <a:schemeClr val="accent1">
                    <a:lumMod val="50000"/>
                  </a:schemeClr>
                </a:solidFill>
                <a:effectLst>
                  <a:outerShdw blurRad="38100" dist="38100" dir="2700000" algn="tl">
                    <a:srgbClr val="000000">
                      <a:alpha val="43137"/>
                    </a:srgbClr>
                  </a:outerShdw>
                </a:effectLst>
                <a:latin typeface="+mj-lt"/>
              </a:rPr>
              <a:t>Bir kimseyi ya da grubu suç sayılan bir eylemi yapmaya, böyle eylemlere katılmaya, yalan bildirimde bulunmaya veya suçu yüklenmeye zorlamak, </a:t>
            </a:r>
          </a:p>
          <a:p>
            <a:pPr algn="just">
              <a:buFont typeface="Wingdings" pitchFamily="2" charset="2"/>
              <a:buNone/>
            </a:pPr>
            <a:r>
              <a:rPr lang="tr-TR" sz="2400" dirty="0" smtClean="0">
                <a:solidFill>
                  <a:schemeClr val="accent2">
                    <a:lumMod val="60000"/>
                    <a:lumOff val="40000"/>
                  </a:schemeClr>
                </a:solidFill>
                <a:latin typeface="+mj-lt"/>
              </a:rPr>
              <a:t>ö) </a:t>
            </a:r>
            <a:r>
              <a:rPr lang="tr-TR" sz="2400" dirty="0" smtClean="0">
                <a:solidFill>
                  <a:schemeClr val="accent1">
                    <a:lumMod val="50000"/>
                  </a:schemeClr>
                </a:solidFill>
                <a:latin typeface="+mj-lt"/>
              </a:rPr>
              <a:t>Zor kullanarak başkasına ait mal ve eşyaya el koymak, başkalarını bu işleri yapmaya zorlamak, </a:t>
            </a:r>
          </a:p>
          <a:p>
            <a:pPr algn="just">
              <a:buFont typeface="Wingdings" pitchFamily="2" charset="2"/>
              <a:buNone/>
            </a:pPr>
            <a:r>
              <a:rPr lang="tr-TR" sz="2400" dirty="0" smtClean="0">
                <a:solidFill>
                  <a:schemeClr val="accent2">
                    <a:lumMod val="60000"/>
                    <a:lumOff val="40000"/>
                  </a:schemeClr>
                </a:solidFill>
                <a:latin typeface="+mj-lt"/>
              </a:rPr>
              <a:t>p) </a:t>
            </a:r>
            <a:r>
              <a:rPr lang="tr-TR" sz="2400" i="1" dirty="0" smtClean="0">
                <a:solidFill>
                  <a:schemeClr val="accent1">
                    <a:lumMod val="75000"/>
                  </a:schemeClr>
                </a:solidFill>
                <a:effectLst>
                  <a:outerShdw blurRad="38100" dist="38100" dir="2700000" algn="tl">
                    <a:srgbClr val="000000">
                      <a:alpha val="43137"/>
                    </a:srgbClr>
                  </a:outerShdw>
                </a:effectLst>
                <a:latin typeface="+mj-lt"/>
              </a:rPr>
              <a:t>Genel ahlak ve adaba uygun olmayan</a:t>
            </a:r>
            <a:r>
              <a:rPr lang="tr-TR" sz="2400" dirty="0" smtClean="0">
                <a:solidFill>
                  <a:schemeClr val="accent1">
                    <a:lumMod val="50000"/>
                  </a:schemeClr>
                </a:solidFill>
                <a:effectLst>
                  <a:outerShdw blurRad="38100" dist="38100" dir="2700000" algn="tl">
                    <a:srgbClr val="000000">
                      <a:alpha val="43137"/>
                    </a:srgbClr>
                  </a:outerShdw>
                </a:effectLst>
                <a:latin typeface="+mj-lt"/>
              </a:rPr>
              <a:t>, yanlış algı oluşturabilecek tutum ve davranışları alışkanlık hâline getirmek</a:t>
            </a:r>
            <a:r>
              <a:rPr lang="tr-TR" sz="2400" dirty="0" smtClean="0">
                <a:solidFill>
                  <a:schemeClr val="accent1">
                    <a:lumMod val="50000"/>
                  </a:schemeClr>
                </a:solidFill>
                <a:latin typeface="+mj-lt"/>
              </a:rPr>
              <a:t>, </a:t>
            </a:r>
          </a:p>
          <a:p>
            <a:pPr algn="just">
              <a:buFont typeface="Wingdings" pitchFamily="2" charset="2"/>
              <a:buNone/>
            </a:pPr>
            <a:r>
              <a:rPr lang="tr-TR" sz="2400" dirty="0" smtClean="0">
                <a:solidFill>
                  <a:schemeClr val="accent2">
                    <a:lumMod val="60000"/>
                    <a:lumOff val="40000"/>
                  </a:schemeClr>
                </a:solidFill>
                <a:latin typeface="+mj-lt"/>
              </a:rPr>
              <a:t>r) </a:t>
            </a:r>
            <a:r>
              <a:rPr lang="tr-TR" sz="2400" dirty="0" smtClean="0">
                <a:solidFill>
                  <a:schemeClr val="accent1">
                    <a:lumMod val="50000"/>
                  </a:schemeClr>
                </a:solidFill>
                <a:latin typeface="+mj-lt"/>
              </a:rPr>
              <a:t>Kişilere, arkadaşlarına ve okul çalışanlarına; söz ve davranışlarla sarkıntılık yapmak, iftira etmek, başkalarını bu davranışlara kışkırtmak veya zorlamak, yapılan bu fiilleri sosyal medya yoluyla paylaşmak, yaymak, </a:t>
            </a:r>
          </a:p>
          <a:p>
            <a:pPr algn="just">
              <a:buFont typeface="Wingdings" pitchFamily="2" charset="2"/>
              <a:buNone/>
            </a:pPr>
            <a:r>
              <a:rPr lang="tr-TR" sz="2400" dirty="0" smtClean="0">
                <a:solidFill>
                  <a:schemeClr val="accent2">
                    <a:lumMod val="60000"/>
                    <a:lumOff val="40000"/>
                  </a:schemeClr>
                </a:solidFill>
                <a:latin typeface="+mj-lt"/>
              </a:rPr>
              <a:t>s) </a:t>
            </a:r>
            <a:r>
              <a:rPr lang="tr-TR" sz="2400" dirty="0" smtClean="0">
                <a:solidFill>
                  <a:schemeClr val="accent1">
                    <a:lumMod val="50000"/>
                  </a:schemeClr>
                </a:solidFill>
                <a:latin typeface="+mj-lt"/>
              </a:rPr>
              <a:t>Pansiyon düzenini bozmayı, pansiyonu terk etmeyi ve gece izinsiz dışarıda kalmayı alışkanlık hâline getirmek, </a:t>
            </a:r>
          </a:p>
          <a:p>
            <a:pPr algn="just">
              <a:buFont typeface="Wingdings" pitchFamily="2" charset="2"/>
              <a:buNone/>
            </a:pPr>
            <a:r>
              <a:rPr lang="tr-TR" sz="2400" dirty="0" smtClean="0">
                <a:solidFill>
                  <a:schemeClr val="accent2">
                    <a:lumMod val="60000"/>
                    <a:lumOff val="40000"/>
                  </a:schemeClr>
                </a:solidFill>
                <a:latin typeface="+mj-lt"/>
              </a:rPr>
              <a:t>ş) </a:t>
            </a:r>
            <a:r>
              <a:rPr lang="tr-TR" sz="2400" u="sng" dirty="0" smtClean="0">
                <a:solidFill>
                  <a:schemeClr val="accent1">
                    <a:lumMod val="50000"/>
                  </a:schemeClr>
                </a:solidFill>
                <a:effectLst>
                  <a:outerShdw blurRad="38100" dist="38100" dir="2700000" algn="tl">
                    <a:srgbClr val="000000">
                      <a:alpha val="43137"/>
                    </a:srgbClr>
                  </a:outerShdw>
                </a:effectLst>
                <a:latin typeface="+mj-lt"/>
              </a:rPr>
              <a:t>Kesici, delici, yaralayıcı ve benzeri aletlerle </a:t>
            </a:r>
            <a:r>
              <a:rPr lang="tr-TR" sz="2200" i="1" u="sng" dirty="0" smtClean="0">
                <a:solidFill>
                  <a:schemeClr val="accent1">
                    <a:lumMod val="50000"/>
                  </a:schemeClr>
                </a:solidFill>
                <a:effectLst>
                  <a:outerShdw blurRad="38100" dist="38100" dir="2700000" algn="tl">
                    <a:srgbClr val="000000">
                      <a:alpha val="43137"/>
                    </a:srgbClr>
                  </a:outerShdw>
                </a:effectLst>
                <a:latin typeface="+mj-lt"/>
              </a:rPr>
              <a:t>kendine</a:t>
            </a:r>
            <a:r>
              <a:rPr lang="tr-TR" sz="2400" i="1" u="sng" dirty="0" smtClean="0">
                <a:solidFill>
                  <a:schemeClr val="accent1">
                    <a:lumMod val="50000"/>
                  </a:schemeClr>
                </a:solidFill>
                <a:effectLst>
                  <a:outerShdw blurRad="38100" dist="38100" dir="2700000" algn="tl">
                    <a:srgbClr val="000000">
                      <a:alpha val="43137"/>
                    </a:srgbClr>
                  </a:outerShdw>
                </a:effectLst>
                <a:latin typeface="+mj-lt"/>
              </a:rPr>
              <a:t> </a:t>
            </a:r>
            <a:r>
              <a:rPr lang="tr-TR" sz="2400" u="sng" dirty="0" smtClean="0">
                <a:solidFill>
                  <a:schemeClr val="accent1">
                    <a:lumMod val="50000"/>
                  </a:schemeClr>
                </a:solidFill>
                <a:effectLst>
                  <a:outerShdw blurRad="38100" dist="38100" dir="2700000" algn="tl">
                    <a:srgbClr val="000000">
                      <a:alpha val="43137"/>
                    </a:srgbClr>
                  </a:outerShdw>
                </a:effectLst>
                <a:latin typeface="+mj-lt"/>
              </a:rPr>
              <a:t>zarar vermek.</a:t>
            </a:r>
            <a:endParaRPr lang="tr-TR" altLang="tr-TR" sz="2400" u="sng" dirty="0" smtClean="0">
              <a:solidFill>
                <a:schemeClr val="accent1">
                  <a:lumMod val="50000"/>
                </a:schemeClr>
              </a:solidFill>
              <a:effectLst>
                <a:outerShdw blurRad="38100" dist="38100" dir="2700000" algn="tl">
                  <a:srgbClr val="000000">
                    <a:alpha val="43137"/>
                  </a:srgbClr>
                </a:outerShdw>
              </a:effectLst>
              <a:latin typeface="+mj-lt"/>
            </a:endParaRP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smtClean="0">
                <a:solidFill>
                  <a:schemeClr val="bg2">
                    <a:lumMod val="10000"/>
                  </a:schemeClr>
                </a:solidFill>
                <a:latin typeface="Calibri" pitchFamily="34" charset="0"/>
                <a:cs typeface="Calibri" pitchFamily="34" charset="0"/>
              </a:rPr>
              <a:t>Örgün eğitim dışına çıkarma cezasını gerektiren davranışlar</a:t>
            </a:r>
            <a:endParaRPr lang="tr-TR" sz="4000" dirty="0">
              <a:solidFill>
                <a:schemeClr val="bg2">
                  <a:lumMod val="1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92500" lnSpcReduction="10000"/>
          </a:bodyPr>
          <a:lstStyle/>
          <a:p>
            <a:pPr>
              <a:buFont typeface="Wingdings" pitchFamily="2" charset="2"/>
              <a:buNone/>
            </a:pPr>
            <a:r>
              <a:rPr lang="tr-TR" altLang="tr-TR" sz="2800" dirty="0" smtClean="0">
                <a:solidFill>
                  <a:schemeClr val="accent1">
                    <a:lumMod val="50000"/>
                  </a:schemeClr>
                </a:solidFill>
                <a:latin typeface="Calibri" pitchFamily="34" charset="0"/>
                <a:cs typeface="Calibri" pitchFamily="34" charset="0"/>
              </a:rPr>
              <a:t>a) Türk Bayrağına, ülkeyi, milleti ve devleti temsil eden sembollere hakaret etmek,</a:t>
            </a:r>
          </a:p>
          <a:p>
            <a:pPr>
              <a:buFont typeface="Wingdings" pitchFamily="2" charset="2"/>
              <a:buNone/>
            </a:pPr>
            <a:r>
              <a:rPr lang="tr-TR" altLang="tr-TR" sz="2800" dirty="0" smtClean="0">
                <a:solidFill>
                  <a:schemeClr val="accent1">
                    <a:lumMod val="50000"/>
                  </a:schemeClr>
                </a:solidFill>
                <a:latin typeface="Calibri" pitchFamily="34" charset="0"/>
                <a:cs typeface="Calibri" pitchFamily="34" charset="0"/>
              </a:rPr>
              <a:t>b) </a:t>
            </a:r>
            <a:r>
              <a:rPr lang="tr-TR" altLang="tr-TR" sz="2800" b="1" dirty="0" smtClean="0">
                <a:solidFill>
                  <a:schemeClr val="accent1">
                    <a:lumMod val="50000"/>
                  </a:schemeClr>
                </a:solidFill>
                <a:latin typeface="Calibri" pitchFamily="34" charset="0"/>
                <a:cs typeface="Calibri" pitchFamily="34" charset="0"/>
              </a:rPr>
              <a:t>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normAutofit/>
          </a:bodyPr>
          <a:lstStyle/>
          <a:p>
            <a:pPr algn="just">
              <a:buNone/>
            </a:pPr>
            <a:r>
              <a:rPr lang="tr-TR" altLang="tr-TR" dirty="0" smtClean="0">
                <a:solidFill>
                  <a:schemeClr val="accent1">
                    <a:lumMod val="50000"/>
                  </a:schemeClr>
                </a:solidFill>
                <a:latin typeface="Calibri" pitchFamily="34" charset="0"/>
                <a:cs typeface="Calibri" pitchFamily="34" charset="0"/>
              </a:rPr>
              <a:t>c</a:t>
            </a:r>
            <a:r>
              <a:rPr lang="tr-TR" altLang="tr-TR" sz="2800" dirty="0" smtClean="0">
                <a:solidFill>
                  <a:schemeClr val="accent1">
                    <a:lumMod val="50000"/>
                  </a:schemeClr>
                </a:solidFill>
                <a:latin typeface="Calibri" pitchFamily="34" charset="0"/>
                <a:cs typeface="Calibri" pitchFamily="34" charset="0"/>
              </a:rPr>
              <a:t>) Kişileri veya grupları; dil, ırk, cinsiyet, siyasi düşünce, felsefi ve dini inançlarına göre ayırmayı, kınamayı, kötülemeyi amaçlayan bölücü ve yıkıcı toplu eylemler düzenlemek, katılmak, bu eylemlerin organizasyonunda yer almak, </a:t>
            </a:r>
          </a:p>
          <a:p>
            <a:pPr algn="just">
              <a:buNone/>
            </a:pPr>
            <a:r>
              <a:rPr lang="tr-TR" altLang="tr-TR" sz="2800" dirty="0" smtClean="0">
                <a:solidFill>
                  <a:schemeClr val="accent1">
                    <a:lumMod val="50000"/>
                  </a:schemeClr>
                </a:solidFill>
                <a:latin typeface="Calibri" pitchFamily="34" charset="0"/>
                <a:cs typeface="Calibri" pitchFamily="34" charset="0"/>
              </a:rPr>
              <a:t>g) </a:t>
            </a:r>
            <a:r>
              <a:rPr lang="tr-TR" altLang="tr-TR" sz="2800" b="1" dirty="0" smtClean="0">
                <a:solidFill>
                  <a:schemeClr val="accent1">
                    <a:lumMod val="50000"/>
                  </a:schemeClr>
                </a:solidFill>
                <a:latin typeface="Calibri" pitchFamily="34" charset="0"/>
                <a:cs typeface="Calibri" pitchFamily="34" charset="0"/>
              </a:rPr>
              <a:t>Okul içinde ve dışında tek veya toplu hâlde okulun yönetici, öğretmen, eğitici personel, memur ve diğer personeline karşı saldırıda bulunmak, bu gibi hareketleri düzenlemek veya kışkırtmak, </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4967302"/>
          </a:xfrm>
        </p:spPr>
        <p:txBody>
          <a:bodyPr>
            <a:normAutofit fontScale="92500" lnSpcReduction="10000"/>
          </a:bodyPr>
          <a:lstStyle/>
          <a:p>
            <a:pPr algn="just">
              <a:buFont typeface="Wingdings" pitchFamily="2" charset="2"/>
              <a:buNone/>
            </a:pPr>
            <a:r>
              <a:rPr lang="tr-TR" altLang="tr-TR" dirty="0" smtClean="0">
                <a:solidFill>
                  <a:schemeClr val="accent1">
                    <a:lumMod val="50000"/>
                  </a:schemeClr>
                </a:solidFill>
                <a:latin typeface="Comic Sans MS" pitchFamily="66" charset="0"/>
              </a:rPr>
              <a:t>ğ)</a:t>
            </a:r>
            <a:r>
              <a:rPr lang="tr-TR" altLang="tr-TR" dirty="0" smtClean="0">
                <a:solidFill>
                  <a:schemeClr val="accent1">
                    <a:lumMod val="50000"/>
                  </a:schemeClr>
                </a:solidFill>
                <a:latin typeface="Calibri" pitchFamily="34" charset="0"/>
                <a:cs typeface="Calibri" pitchFamily="34" charset="0"/>
              </a:rPr>
              <a:t>Okul çalışanlarının görevlerini yapmalarına engel olmak için fiili saldırıda bulunmak ve başkalarını bu yöndeki eylemlere kışkırtmak, </a:t>
            </a:r>
          </a:p>
          <a:p>
            <a:pPr algn="just">
              <a:buFont typeface="Wingdings" pitchFamily="2" charset="2"/>
              <a:buNone/>
            </a:pPr>
            <a:r>
              <a:rPr lang="tr-TR" altLang="tr-TR" dirty="0" smtClean="0">
                <a:solidFill>
                  <a:schemeClr val="accent1">
                    <a:lumMod val="50000"/>
                  </a:schemeClr>
                </a:solidFill>
                <a:latin typeface="Calibri" pitchFamily="34" charset="0"/>
                <a:cs typeface="Calibri" pitchFamily="34" charset="0"/>
              </a:rPr>
              <a:t>h)</a:t>
            </a:r>
            <a:r>
              <a:rPr lang="tr-TR" altLang="tr-TR" b="1" dirty="0" smtClean="0">
                <a:solidFill>
                  <a:schemeClr val="accent1">
                    <a:lumMod val="50000"/>
                  </a:schemeClr>
                </a:solidFill>
                <a:latin typeface="Calibri" pitchFamily="34" charset="0"/>
                <a:cs typeface="Calibri" pitchFamily="34" charset="0"/>
              </a:rPr>
              <a:t>Okulun taşınır veya taşınmaz mallarını kasıtlı olarak tahrip etmek,</a:t>
            </a:r>
          </a:p>
          <a:p>
            <a:pPr algn="just">
              <a:buFont typeface="Wingdings" pitchFamily="2" charset="2"/>
              <a:buNone/>
            </a:pPr>
            <a:r>
              <a:rPr lang="tr-TR" altLang="tr-TR" dirty="0" smtClean="0">
                <a:solidFill>
                  <a:schemeClr val="accent1">
                    <a:lumMod val="50000"/>
                  </a:schemeClr>
                </a:solidFill>
                <a:latin typeface="Calibri" pitchFamily="34" charset="0"/>
                <a:cs typeface="Calibri" pitchFamily="34" charset="0"/>
              </a:rPr>
              <a:t>j) Çete kurmak, çetede yer almak, yol kesmek, adam kaçırmak; kapkaç ve gasp yapmak, fidye ve haraç almak,</a:t>
            </a:r>
          </a:p>
          <a:p>
            <a:pPr algn="just">
              <a:buNone/>
            </a:pPr>
            <a:r>
              <a:rPr lang="tr-TR" altLang="tr-TR" sz="2400" dirty="0" smtClean="0">
                <a:solidFill>
                  <a:schemeClr val="accent1">
                    <a:lumMod val="50000"/>
                  </a:schemeClr>
                </a:solidFill>
                <a:latin typeface="Calibri" pitchFamily="34" charset="0"/>
                <a:cs typeface="Calibri" pitchFamily="34" charset="0"/>
              </a:rPr>
              <a:t>k)</a:t>
            </a:r>
            <a:r>
              <a:rPr lang="tr-TR" altLang="tr-TR" b="1" dirty="0" smtClean="0">
                <a:solidFill>
                  <a:schemeClr val="accent1">
                    <a:lumMod val="50000"/>
                  </a:schemeClr>
                </a:solidFill>
                <a:latin typeface="Calibri" pitchFamily="34" charset="0"/>
                <a:cs typeface="Calibri" pitchFamily="34" charset="0"/>
              </a:rPr>
              <a:t>Yasa dışı örgütlerin ve kuruluşların, siyasi ve ideolojik görüşleri doğrultusunda propaganda yapmak, eylem düzenlemek, başkalarını bu gibi eylemleri düzenlemeye kışkırtmak, düzenlenmiş eylemlere etkin biçimde katılmak, bu kuruluşlara üye olmak, üye kaydetmek; para toplamak ve bağışta bulunmaya zorlamak,</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altLang="tr-TR" b="1" dirty="0" smtClean="0">
                <a:solidFill>
                  <a:schemeClr val="accent1">
                    <a:lumMod val="50000"/>
                  </a:schemeClr>
                </a:solidFill>
                <a:latin typeface="Calibri" pitchFamily="34" charset="0"/>
                <a:cs typeface="Calibri" pitchFamily="34" charset="0"/>
              </a:rPr>
              <a:t>l) Bilişim araçları yoluyla; bölücü, yıkıcı, ahlak dışı ve şiddeti özendiren sesli, sözlü, yazılı ve görüntülü içerikler oluşturmak, bunları çoğaltmak, yaymak ve ticaretini yapmak. </a:t>
            </a:r>
          </a:p>
          <a:p>
            <a:pPr algn="just">
              <a:buNone/>
            </a:pPr>
            <a:r>
              <a:rPr lang="tr-TR" altLang="tr-TR" sz="2800" dirty="0" smtClean="0">
                <a:solidFill>
                  <a:schemeClr val="accent1">
                    <a:lumMod val="50000"/>
                  </a:schemeClr>
                </a:solidFill>
                <a:latin typeface="Calibri" pitchFamily="34" charset="0"/>
                <a:cs typeface="Calibri" pitchFamily="34" charset="0"/>
              </a:rPr>
              <a:t>    Yukarıda belirtilenlerin dışında ve disiplin cezası verilmesini gerektiren fiil ve hâllere nitelik ve ağırlıkları itibarıyla benzer eylemlerde bulunanlara suça uygun cezalar verilir.</a:t>
            </a:r>
            <a:endParaRPr lang="tr-TR" dirty="0" smtClean="0">
              <a:solidFill>
                <a:schemeClr val="accent1">
                  <a:lumMod val="50000"/>
                </a:schemeClr>
              </a:solidFill>
              <a:latin typeface="Calibri" pitchFamily="34" charset="0"/>
              <a:cs typeface="Calibri" pitchFamily="34" charset="0"/>
            </a:endParaRPr>
          </a:p>
          <a:p>
            <a:endParaRPr lang="tr-TR" altLang="tr-TR" b="1" dirty="0" smtClean="0">
              <a:latin typeface="Comic Sans MS" pitchFamily="66" charset="0"/>
            </a:endParaRP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lstStyle/>
          <a:p>
            <a:pPr algn="just"/>
            <a:r>
              <a:rPr lang="tr-TR" altLang="tr-TR" sz="2400" b="1" dirty="0" smtClean="0">
                <a:solidFill>
                  <a:schemeClr val="accent1">
                    <a:lumMod val="50000"/>
                  </a:schemeClr>
                </a:solidFill>
                <a:latin typeface="Calibri" pitchFamily="34" charset="0"/>
                <a:cs typeface="Calibri" pitchFamily="34" charset="0"/>
              </a:rPr>
              <a:t>İşlenen suçun tekrarı halinde cezalar </a:t>
            </a:r>
            <a:r>
              <a:rPr lang="tr-TR" altLang="tr-TR" sz="2400" b="1" i="1" dirty="0" smtClean="0">
                <a:solidFill>
                  <a:schemeClr val="accent1">
                    <a:lumMod val="50000"/>
                  </a:schemeClr>
                </a:solidFill>
                <a:effectLst>
                  <a:outerShdw blurRad="38100" dist="38100" dir="2700000" algn="tl">
                    <a:srgbClr val="000000">
                      <a:alpha val="43137"/>
                    </a:srgbClr>
                  </a:outerShdw>
                </a:effectLst>
                <a:latin typeface="Calibri" pitchFamily="34" charset="0"/>
                <a:cs typeface="Calibri" pitchFamily="34" charset="0"/>
              </a:rPr>
              <a:t>bir derece </a:t>
            </a:r>
            <a:r>
              <a:rPr lang="tr-TR" altLang="tr-TR" sz="2400" b="1" dirty="0" smtClean="0">
                <a:solidFill>
                  <a:schemeClr val="accent1">
                    <a:lumMod val="50000"/>
                  </a:schemeClr>
                </a:solidFill>
                <a:latin typeface="Calibri" pitchFamily="34" charset="0"/>
                <a:cs typeface="Calibri" pitchFamily="34" charset="0"/>
              </a:rPr>
              <a:t>ağırlaştırılmış şekliyle verilir.</a:t>
            </a:r>
          </a:p>
          <a:p>
            <a:pPr algn="just"/>
            <a:r>
              <a:rPr lang="tr-TR" altLang="tr-TR" sz="2400" dirty="0" smtClean="0">
                <a:solidFill>
                  <a:schemeClr val="accent1">
                    <a:lumMod val="50000"/>
                  </a:schemeClr>
                </a:solidFill>
                <a:latin typeface="Calibri" pitchFamily="34" charset="0"/>
                <a:cs typeface="Calibri" pitchFamily="34" charset="0"/>
              </a:rPr>
              <a:t>Öğrencinin kayıtlı bulunduğu okulda disiplin olaylarına karışması ve buna ilişkin araştırma/inceleme/soruşturma sürdürülürken </a:t>
            </a:r>
            <a:r>
              <a:rPr lang="tr-TR" altLang="tr-TR" sz="2400" u="sng" dirty="0" smtClean="0">
                <a:solidFill>
                  <a:schemeClr val="accent1">
                    <a:lumMod val="50000"/>
                  </a:schemeClr>
                </a:solidFill>
                <a:latin typeface="Calibri" pitchFamily="34" charset="0"/>
                <a:cs typeface="Calibri" pitchFamily="34" charset="0"/>
              </a:rPr>
              <a:t>bir başka okula nakledilmesi durumunda, </a:t>
            </a:r>
            <a:r>
              <a:rPr lang="tr-TR" altLang="tr-TR" sz="2400" dirty="0" smtClean="0">
                <a:solidFill>
                  <a:schemeClr val="accent1">
                    <a:lumMod val="50000"/>
                  </a:schemeClr>
                </a:solidFill>
                <a:latin typeface="Calibri" pitchFamily="34" charset="0"/>
                <a:cs typeface="Calibri" pitchFamily="34" charset="0"/>
              </a:rPr>
              <a:t>işlemi başlatan okul, araştırma/inceleme/soruşturmayı tamamlar ve dosyayı yeni okuluna gönderir. Yeni okulu aracılığıyla posta, e-Posta ve/veya diğer iletişim araçlarıyla tebligat yapılarak öğrenciye ceza uygulanır ve dosyasına işlenir. </a:t>
            </a:r>
            <a:r>
              <a:rPr lang="tr-TR" altLang="tr-TR" sz="2400" b="1" dirty="0" smtClean="0">
                <a:solidFill>
                  <a:schemeClr val="accent1">
                    <a:lumMod val="50000"/>
                  </a:schemeClr>
                </a:solidFill>
                <a:latin typeface="Calibri" pitchFamily="34" charset="0"/>
                <a:cs typeface="Calibri" pitchFamily="34" charset="0"/>
              </a:rPr>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smtClean="0">
                <a:solidFill>
                  <a:schemeClr val="tx2">
                    <a:lumMod val="50000"/>
                  </a:schemeClr>
                </a:solidFill>
                <a:latin typeface="Calibri" pitchFamily="34" charset="0"/>
                <a:cs typeface="Calibri" pitchFamily="34" charset="0"/>
              </a:rPr>
              <a:t>Öğrenci Nöbetleri</a:t>
            </a:r>
            <a:endParaRPr lang="tr-TR" sz="4000" dirty="0">
              <a:solidFill>
                <a:schemeClr val="tx2">
                  <a:lumMod val="50000"/>
                </a:schemeClr>
              </a:solidFill>
              <a:latin typeface="Calibri" pitchFamily="34" charset="0"/>
              <a:cs typeface="Calibri" pitchFamily="34" charset="0"/>
            </a:endParaRPr>
          </a:p>
        </p:txBody>
      </p:sp>
      <p:sp>
        <p:nvSpPr>
          <p:cNvPr id="3" name="2 İçerik Yer Tutucusu"/>
          <p:cNvSpPr>
            <a:spLocks noGrp="1"/>
          </p:cNvSpPr>
          <p:nvPr>
            <p:ph idx="1"/>
          </p:nvPr>
        </p:nvSpPr>
        <p:spPr/>
        <p:txBody>
          <a:bodyPr>
            <a:normAutofit fontScale="92500"/>
          </a:bodyPr>
          <a:lstStyle/>
          <a:p>
            <a:pPr algn="just">
              <a:buNone/>
            </a:pPr>
            <a:r>
              <a:rPr lang="tr-TR" dirty="0" smtClean="0">
                <a:solidFill>
                  <a:schemeClr val="accent1">
                    <a:lumMod val="50000"/>
                  </a:schemeClr>
                </a:solidFill>
                <a:latin typeface="Calibri" pitchFamily="34" charset="0"/>
                <a:cs typeface="Calibri" pitchFamily="34" charset="0"/>
              </a:rPr>
              <a:t>M.33- </a:t>
            </a:r>
            <a:r>
              <a:rPr lang="tr-TR" dirty="0" smtClean="0">
                <a:solidFill>
                  <a:schemeClr val="bg2">
                    <a:lumMod val="10000"/>
                  </a:schemeClr>
                </a:solidFill>
                <a:latin typeface="Calibri" pitchFamily="34" charset="0"/>
                <a:cs typeface="Calibri" pitchFamily="34" charset="0"/>
              </a:rPr>
              <a:t>(1) </a:t>
            </a:r>
            <a:r>
              <a:rPr lang="tr-TR" dirty="0" smtClean="0">
                <a:solidFill>
                  <a:schemeClr val="accent1">
                    <a:lumMod val="50000"/>
                  </a:schemeClr>
                </a:solidFill>
                <a:latin typeface="Calibri" pitchFamily="34" charset="0"/>
                <a:cs typeface="Calibri" pitchFamily="34" charset="0"/>
              </a:rPr>
              <a:t>Öğrencilerin görev ve sorumluluk bilincini geliştirmek, okulun yönetim işlerine yardımcı olmalarını sağlamak amacıyla öğrencilere nöbet görevi verilir. Ancak öğrencilere personelin yapması gereken, bedeni çalışmayı gerektiren, eğitim ve öğretimle ilgisi bulunmayan görevler verilemez. Nöbet yerleri, nöbet günleri, nöbetin başlama ve bitiş saatleriyle nöbetçi öğrencilerin görevleri okul yönetimince belirlenerek duyurulur. </a:t>
            </a:r>
          </a:p>
          <a:p>
            <a:pPr algn="just">
              <a:buNone/>
            </a:pPr>
            <a:r>
              <a:rPr lang="tr-TR" dirty="0" smtClean="0">
                <a:solidFill>
                  <a:schemeClr val="bg2">
                    <a:lumMod val="10000"/>
                  </a:schemeClr>
                </a:solidFill>
                <a:latin typeface="Calibri" pitchFamily="34" charset="0"/>
                <a:cs typeface="Calibri" pitchFamily="34" charset="0"/>
              </a:rPr>
              <a:t>(</a:t>
            </a:r>
            <a:r>
              <a:rPr lang="tr-TR" b="1" dirty="0" smtClean="0">
                <a:solidFill>
                  <a:schemeClr val="accent1">
                    <a:lumMod val="50000"/>
                  </a:schemeClr>
                </a:solidFill>
                <a:latin typeface="Calibri" pitchFamily="34" charset="0"/>
                <a:cs typeface="Calibri" pitchFamily="34" charset="0"/>
              </a:rPr>
              <a:t>2)Nöbetçi öğrenciler, nöbetçi öğretmene, nöbetçi müdür yardımcısına veya okul müdürüne bilgi vermek şartıyla yazılı ve uygulamalı sınava girerler. Öğrencilerin nöbet tuttuğu günler devamsızlıktan sayılmaz. </a:t>
            </a:r>
            <a:endParaRPr lang="tr-TR" b="1"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928694"/>
          </a:xfrm>
        </p:spPr>
        <p:txBody>
          <a:bodyPr>
            <a:normAutofit/>
          </a:bodyPr>
          <a:lstStyle/>
          <a:p>
            <a:pPr algn="ctr"/>
            <a:r>
              <a:rPr lang="tr-TR" sz="4000" dirty="0" smtClean="0">
                <a:solidFill>
                  <a:schemeClr val="bg2">
                    <a:lumMod val="10000"/>
                  </a:schemeClr>
                </a:solidFill>
                <a:effectLst>
                  <a:outerShdw blurRad="38100" dist="38100" dir="2700000" algn="tl">
                    <a:srgbClr val="000000">
                      <a:alpha val="43137"/>
                    </a:srgbClr>
                  </a:outerShdw>
                </a:effectLst>
              </a:rPr>
              <a:t>Öğrencilerimizden Beklenen Davranışlar </a:t>
            </a:r>
            <a:endParaRPr lang="tr-TR" sz="4000" dirty="0">
              <a:solidFill>
                <a:schemeClr val="bg2">
                  <a:lumMod val="10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fontScale="92500" lnSpcReduction="10000"/>
          </a:bodyPr>
          <a:lstStyle/>
          <a:p>
            <a:pPr algn="just"/>
            <a:r>
              <a:rPr lang="tr-TR" dirty="0" smtClean="0">
                <a:solidFill>
                  <a:schemeClr val="accent1">
                    <a:lumMod val="50000"/>
                  </a:schemeClr>
                </a:solidFill>
                <a:latin typeface="Calibri" pitchFamily="34" charset="0"/>
                <a:cs typeface="Calibri" pitchFamily="34" charset="0"/>
              </a:rPr>
              <a:t>MADDE 157- (1) </a:t>
            </a:r>
            <a:r>
              <a:rPr lang="tr-TR" i="1" dirty="0" smtClean="0">
                <a:solidFill>
                  <a:schemeClr val="accent1">
                    <a:lumMod val="50000"/>
                  </a:schemeClr>
                </a:solidFill>
                <a:latin typeface="Calibri" pitchFamily="34" charset="0"/>
                <a:cs typeface="Calibri" pitchFamily="34" charset="0"/>
              </a:rPr>
              <a:t>Öğrencilerin</a:t>
            </a:r>
            <a:r>
              <a:rPr lang="tr-TR" dirty="0" smtClean="0">
                <a:solidFill>
                  <a:schemeClr val="accent1">
                    <a:lumMod val="50000"/>
                  </a:schemeClr>
                </a:solidFill>
                <a:latin typeface="Calibri" pitchFamily="34" charset="0"/>
                <a:cs typeface="Calibri" pitchFamily="34" charset="0"/>
              </a:rPr>
              <a:t>; Atatürk inkılâp ve ilkeleriyle, Atatürk milliyetçiliğine bağlı, Türk milletinin millî, ahlâkî, manevi ve kültürel değerlerini benimseyen, </a:t>
            </a:r>
            <a:r>
              <a:rPr lang="tr-TR" u="sng" dirty="0" smtClean="0">
                <a:solidFill>
                  <a:schemeClr val="accent1">
                    <a:lumMod val="50000"/>
                  </a:schemeClr>
                </a:solidFill>
                <a:latin typeface="Calibri" pitchFamily="34" charset="0"/>
                <a:cs typeface="Calibri" pitchFamily="34" charset="0"/>
              </a:rPr>
              <a:t>koruyan ve geliştiren; </a:t>
            </a:r>
            <a:r>
              <a:rPr lang="tr-TR" dirty="0" smtClean="0">
                <a:solidFill>
                  <a:schemeClr val="accent1">
                    <a:lumMod val="50000"/>
                  </a:schemeClr>
                </a:solidFill>
                <a:latin typeface="Calibri" pitchFamily="34" charset="0"/>
                <a:cs typeface="Calibri" pitchFamily="34" charset="0"/>
              </a:rPr>
              <a:t>ailesini, vatanını, milletini </a:t>
            </a:r>
            <a:r>
              <a:rPr lang="tr-TR" u="sng" dirty="0" smtClean="0">
                <a:solidFill>
                  <a:schemeClr val="accent1">
                    <a:lumMod val="50000"/>
                  </a:schemeClr>
                </a:solidFill>
                <a:latin typeface="Calibri" pitchFamily="34" charset="0"/>
                <a:cs typeface="Calibri" pitchFamily="34" charset="0"/>
              </a:rPr>
              <a:t>seven ve yücelten</a:t>
            </a:r>
            <a:r>
              <a:rPr lang="tr-TR" dirty="0" smtClean="0">
                <a:solidFill>
                  <a:schemeClr val="accent1">
                    <a:lumMod val="50000"/>
                  </a:schemeClr>
                </a:solidFill>
                <a:latin typeface="Calibri" pitchFamily="34" charset="0"/>
                <a:cs typeface="Calibri" pitchFamily="34" charset="0"/>
              </a:rPr>
              <a:t>, insan haklarına </a:t>
            </a:r>
            <a:r>
              <a:rPr lang="tr-TR" u="sng" dirty="0" smtClean="0">
                <a:solidFill>
                  <a:schemeClr val="accent1">
                    <a:lumMod val="50000"/>
                  </a:schemeClr>
                </a:solidFill>
                <a:latin typeface="Calibri" pitchFamily="34" charset="0"/>
                <a:cs typeface="Calibri" pitchFamily="34" charset="0"/>
              </a:rPr>
              <a:t>saygılı</a:t>
            </a:r>
            <a:r>
              <a:rPr lang="tr-TR" dirty="0" smtClean="0">
                <a:solidFill>
                  <a:schemeClr val="accent1">
                    <a:lumMod val="50000"/>
                  </a:schemeClr>
                </a:solidFill>
                <a:latin typeface="Calibri" pitchFamily="34" charset="0"/>
                <a:cs typeface="Calibri" pitchFamily="34" charset="0"/>
              </a:rPr>
              <a:t>, Cumhuriyetin demokratik, laik, sosyal ve hukuk devleti olması ilkelerine karşı görev ve sorumluluklarını bilen ve bunları davranış hâline getiren; </a:t>
            </a:r>
            <a:r>
              <a:rPr lang="tr-TR" b="1" i="1" dirty="0" smtClean="0">
                <a:solidFill>
                  <a:schemeClr val="accent1">
                    <a:lumMod val="50000"/>
                  </a:schemeClr>
                </a:solidFill>
                <a:latin typeface="Calibri" pitchFamily="34" charset="0"/>
                <a:cs typeface="Calibri" pitchFamily="34" charset="0"/>
              </a:rPr>
              <a:t>beden, zihin, ahlâk, ruh ve duygu bakımından dengeli ve sağlıklı</a:t>
            </a:r>
            <a:r>
              <a:rPr lang="tr-TR" dirty="0" smtClean="0">
                <a:solidFill>
                  <a:schemeClr val="accent1">
                    <a:lumMod val="50000"/>
                  </a:schemeClr>
                </a:solidFill>
                <a:latin typeface="Calibri" pitchFamily="34" charset="0"/>
                <a:cs typeface="Calibri" pitchFamily="34" charset="0"/>
              </a:rPr>
              <a:t>, </a:t>
            </a:r>
            <a:r>
              <a:rPr lang="tr-TR" dirty="0" smtClean="0">
                <a:solidFill>
                  <a:schemeClr val="accent4">
                    <a:lumMod val="75000"/>
                  </a:schemeClr>
                </a:solidFill>
                <a:latin typeface="Calibri" pitchFamily="34" charset="0"/>
                <a:cs typeface="Calibri" pitchFamily="34" charset="0"/>
              </a:rPr>
              <a:t>gelişmiş bir kişiliğe</a:t>
            </a:r>
            <a:r>
              <a:rPr lang="tr-TR" dirty="0" smtClean="0">
                <a:solidFill>
                  <a:schemeClr val="accent1">
                    <a:lumMod val="50000"/>
                  </a:schemeClr>
                </a:solidFill>
                <a:latin typeface="Calibri" pitchFamily="34" charset="0"/>
                <a:cs typeface="Calibri" pitchFamily="34" charset="0"/>
              </a:rPr>
              <a:t>, hür ve bilimsel düşünme gücüne, geniş bir dünya görüşüne sahip, </a:t>
            </a:r>
            <a:r>
              <a:rPr lang="tr-TR" b="1" u="sng" dirty="0" smtClean="0">
                <a:solidFill>
                  <a:schemeClr val="accent1">
                    <a:lumMod val="50000"/>
                  </a:schemeClr>
                </a:solidFill>
                <a:latin typeface="Calibri" pitchFamily="34" charset="0"/>
                <a:cs typeface="Calibri" pitchFamily="34" charset="0"/>
              </a:rPr>
              <a:t>topluma karşı sorumluluk duyan, yapıcı, yaratıcı ve verimli</a:t>
            </a:r>
            <a:r>
              <a:rPr lang="tr-TR" dirty="0" smtClean="0">
                <a:solidFill>
                  <a:schemeClr val="accent1">
                    <a:lumMod val="50000"/>
                  </a:schemeClr>
                </a:solidFill>
                <a:latin typeface="Calibri" pitchFamily="34" charset="0"/>
                <a:cs typeface="Calibri" pitchFamily="34" charset="0"/>
              </a:rPr>
              <a:t> kişiler olarak yetişmeleri için okul yönetimi, öğretmenler, rehberlik servisi, Sayfa 78 / 106 veli, okul aile birliği ve ilgili diğer paydaşlarla işbirliği yapması istenir.</a:t>
            </a:r>
            <a:endParaRPr lang="tr-TR"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395930"/>
          </a:xfrm>
        </p:spPr>
        <p:txBody>
          <a:bodyPr>
            <a:normAutofit fontScale="85000" lnSpcReduction="20000"/>
          </a:bodyPr>
          <a:lstStyle/>
          <a:p>
            <a:pPr algn="just">
              <a:buNone/>
            </a:pPr>
            <a:r>
              <a:rPr lang="tr-TR" dirty="0" smtClean="0">
                <a:solidFill>
                  <a:schemeClr val="accent1">
                    <a:lumMod val="50000"/>
                  </a:schemeClr>
                </a:solidFill>
                <a:latin typeface="Calibri" pitchFamily="34" charset="0"/>
                <a:cs typeface="Calibri" pitchFamily="34" charset="0"/>
              </a:rPr>
              <a:t>(2) Bu doğrultuda öğrencilerden; </a:t>
            </a:r>
          </a:p>
          <a:p>
            <a:pPr marL="514350" indent="-514350" algn="just">
              <a:buAutoNum type="alphaLcParenR"/>
            </a:pPr>
            <a:r>
              <a:rPr lang="tr-TR" b="1" dirty="0" smtClean="0">
                <a:solidFill>
                  <a:schemeClr val="accent1">
                    <a:lumMod val="50000"/>
                  </a:schemeClr>
                </a:solidFill>
                <a:latin typeface="Calibri" pitchFamily="34" charset="0"/>
                <a:cs typeface="Calibri" pitchFamily="34" charset="0"/>
              </a:rPr>
              <a:t>Atatürk inkılâp ve ilkelerine bağlı kalmaları ve bunları korumaları, </a:t>
            </a:r>
          </a:p>
          <a:p>
            <a:pPr marL="514350" indent="-514350" algn="just">
              <a:buAutoNum type="alphaLcParenR"/>
            </a:pPr>
            <a:r>
              <a:rPr lang="tr-TR" dirty="0" smtClean="0">
                <a:solidFill>
                  <a:schemeClr val="accent1">
                    <a:lumMod val="50000"/>
                  </a:schemeClr>
                </a:solidFill>
                <a:latin typeface="Calibri" pitchFamily="34" charset="0"/>
                <a:cs typeface="Calibri" pitchFamily="34" charset="0"/>
              </a:rPr>
              <a:t>Hukuka, toplum değerlerine ve okul kurallarına uymaları, Doğru sözlü, dürüst, yardımsever, erdemli, saygılı ve çalışkan olmaları; güzel ve nazik tavır sergilemeleri; kaba söz ve davranışlarda bulunmamaları; </a:t>
            </a:r>
            <a:r>
              <a:rPr lang="tr-TR" i="1" dirty="0" smtClean="0">
                <a:solidFill>
                  <a:schemeClr val="accent1">
                    <a:lumMod val="75000"/>
                  </a:schemeClr>
                </a:solidFill>
                <a:latin typeface="Calibri" pitchFamily="34" charset="0"/>
                <a:cs typeface="Calibri" pitchFamily="34" charset="0"/>
              </a:rPr>
              <a:t>barış, değerbilirlik, hoşgörü, sabır, özgürlük, eşitlik ve dayanışmadan yana davranış gösterme</a:t>
            </a:r>
            <a:r>
              <a:rPr lang="tr-TR" dirty="0" smtClean="0">
                <a:solidFill>
                  <a:schemeClr val="accent1">
                    <a:lumMod val="75000"/>
                  </a:schemeClr>
                </a:solidFill>
                <a:latin typeface="Calibri" pitchFamily="34" charset="0"/>
                <a:cs typeface="Calibri" pitchFamily="34" charset="0"/>
              </a:rPr>
              <a:t>leri</a:t>
            </a:r>
            <a:r>
              <a:rPr lang="tr-TR" dirty="0" smtClean="0">
                <a:solidFill>
                  <a:schemeClr val="accent1">
                    <a:lumMod val="50000"/>
                  </a:schemeClr>
                </a:solidFill>
                <a:latin typeface="Calibri" pitchFamily="34" charset="0"/>
                <a:cs typeface="Calibri" pitchFamily="34" charset="0"/>
              </a:rPr>
              <a:t>, </a:t>
            </a:r>
          </a:p>
          <a:p>
            <a:pPr marL="514350" indent="-514350" algn="just">
              <a:buAutoNum type="alphaLcParenR"/>
            </a:pPr>
            <a:r>
              <a:rPr lang="tr-TR" dirty="0" smtClean="0">
                <a:solidFill>
                  <a:schemeClr val="accent1">
                    <a:lumMod val="50000"/>
                  </a:schemeClr>
                </a:solidFill>
                <a:latin typeface="Calibri" pitchFamily="34" charset="0"/>
                <a:cs typeface="Calibri" pitchFamily="34" charset="0"/>
              </a:rPr>
              <a:t> </a:t>
            </a:r>
            <a:r>
              <a:rPr lang="tr-TR" b="1" dirty="0" smtClean="0">
                <a:solidFill>
                  <a:schemeClr val="accent1">
                    <a:lumMod val="50000"/>
                  </a:schemeClr>
                </a:solidFill>
                <a:latin typeface="Calibri" pitchFamily="34" charset="0"/>
                <a:cs typeface="Calibri" pitchFamily="34" charset="0"/>
              </a:rPr>
              <a:t>Irk, renk, cinsiyet, dil, din, milliyet ayrımı yapmaksızın herkese karşı iyi davranmaları; insan hak ve özgürlüğüyle onurunun korunması için gerekli duyarlılığı göstermeleri, </a:t>
            </a:r>
          </a:p>
          <a:p>
            <a:pPr marL="514350" indent="-514350" algn="just">
              <a:buAutoNum type="alphaLcParenR"/>
            </a:pPr>
            <a:r>
              <a:rPr lang="tr-TR" dirty="0" smtClean="0">
                <a:solidFill>
                  <a:schemeClr val="accent1">
                    <a:lumMod val="50000"/>
                  </a:schemeClr>
                </a:solidFill>
                <a:latin typeface="Calibri" pitchFamily="34" charset="0"/>
                <a:cs typeface="Calibri" pitchFamily="34" charset="0"/>
              </a:rPr>
              <a:t> Tutumlu olmaları; </a:t>
            </a:r>
            <a:r>
              <a:rPr lang="tr-TR" dirty="0" smtClean="0">
                <a:solidFill>
                  <a:schemeClr val="accent1">
                    <a:lumMod val="75000"/>
                  </a:schemeClr>
                </a:solidFill>
                <a:latin typeface="Calibri" pitchFamily="34" charset="0"/>
                <a:cs typeface="Calibri" pitchFamily="34" charset="0"/>
              </a:rPr>
              <a:t>millet malını, okulunu ve eşyasını kendi öz malı gibi korumaları ve zarar vermemeleri, </a:t>
            </a:r>
          </a:p>
          <a:p>
            <a:pPr marL="514350" indent="-514350" algn="just">
              <a:buAutoNum type="alphaLcParenR"/>
            </a:pPr>
            <a:r>
              <a:rPr lang="tr-TR" b="1" dirty="0" smtClean="0">
                <a:solidFill>
                  <a:schemeClr val="accent1">
                    <a:lumMod val="50000"/>
                  </a:schemeClr>
                </a:solidFill>
                <a:latin typeface="Calibri" pitchFamily="34" charset="0"/>
                <a:cs typeface="Calibri" pitchFamily="34" charset="0"/>
              </a:rPr>
              <a:t>Sağlığı olumsuz etkileyen ve sağlığa zarar veren, alkollü ya da bağımlılık yapan maddeleri kullanmamaları, bulundurmamaları ve bu tür maddelerin kullanıldığı yerlerde bulunmamaları, </a:t>
            </a:r>
          </a:p>
          <a:p>
            <a:pPr marL="514350" indent="-514350" algn="just">
              <a:buAutoNum type="alphaLcParenR"/>
            </a:pPr>
            <a:r>
              <a:rPr lang="tr-TR" dirty="0" smtClean="0">
                <a:solidFill>
                  <a:schemeClr val="accent1">
                    <a:lumMod val="50000"/>
                  </a:schemeClr>
                </a:solidFill>
                <a:latin typeface="Calibri" pitchFamily="34" charset="0"/>
                <a:cs typeface="Calibri" pitchFamily="34" charset="0"/>
              </a:rPr>
              <a:t> Her çeşit kumar ve benzeri oyunlardan, bu tür oyunların oynandığı ortamlardan uzak kalmaları</a:t>
            </a:r>
            <a:endParaRPr lang="tr-TR"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rmAutofit fontScale="85000" lnSpcReduction="20000"/>
          </a:bodyPr>
          <a:lstStyle/>
          <a:p>
            <a:pPr marL="514350" indent="-514350">
              <a:buNone/>
            </a:pPr>
            <a:r>
              <a:rPr lang="tr-TR" dirty="0" smtClean="0">
                <a:solidFill>
                  <a:schemeClr val="accent2">
                    <a:lumMod val="60000"/>
                    <a:lumOff val="40000"/>
                  </a:schemeClr>
                </a:solidFill>
                <a:latin typeface="Calibri" pitchFamily="34" charset="0"/>
                <a:cs typeface="Calibri" pitchFamily="34" charset="0"/>
              </a:rPr>
              <a:t>g)    </a:t>
            </a:r>
            <a:r>
              <a:rPr lang="tr-TR" dirty="0" smtClean="0">
                <a:solidFill>
                  <a:schemeClr val="accent1">
                    <a:lumMod val="50000"/>
                  </a:schemeClr>
                </a:solidFill>
                <a:latin typeface="Calibri" pitchFamily="34" charset="0"/>
                <a:cs typeface="Calibri" pitchFamily="34" charset="0"/>
              </a:rPr>
              <a:t>Okula ve derslere düzenli olarak devam etmeleri, </a:t>
            </a:r>
          </a:p>
          <a:p>
            <a:pPr marL="514350" indent="-514350" algn="just">
              <a:buNone/>
            </a:pPr>
            <a:r>
              <a:rPr lang="tr-TR" dirty="0" smtClean="0">
                <a:solidFill>
                  <a:schemeClr val="accent2">
                    <a:lumMod val="60000"/>
                    <a:lumOff val="40000"/>
                  </a:schemeClr>
                </a:solidFill>
                <a:latin typeface="Calibri" pitchFamily="34" charset="0"/>
                <a:cs typeface="Calibri" pitchFamily="34" charset="0"/>
              </a:rPr>
              <a:t>ğ)  </a:t>
            </a:r>
            <a:r>
              <a:rPr lang="tr-TR" dirty="0" smtClean="0">
                <a:solidFill>
                  <a:schemeClr val="accent1">
                    <a:lumMod val="75000"/>
                  </a:schemeClr>
                </a:solidFill>
                <a:latin typeface="Calibri" pitchFamily="34" charset="0"/>
                <a:cs typeface="Calibri" pitchFamily="34" charset="0"/>
              </a:rPr>
              <a:t>Çevreye karşı duyarlı olmaları, çevrenin doğal ve tarihi yapısını korumaları, </a:t>
            </a:r>
          </a:p>
          <a:p>
            <a:pPr marL="514350" indent="-514350" algn="just">
              <a:buNone/>
            </a:pPr>
            <a:r>
              <a:rPr lang="tr-TR" dirty="0" smtClean="0">
                <a:solidFill>
                  <a:schemeClr val="accent2">
                    <a:lumMod val="60000"/>
                    <a:lumOff val="40000"/>
                  </a:schemeClr>
                </a:solidFill>
                <a:latin typeface="Calibri" pitchFamily="34" charset="0"/>
                <a:cs typeface="Calibri" pitchFamily="34" charset="0"/>
              </a:rPr>
              <a:t>h)    </a:t>
            </a:r>
            <a:r>
              <a:rPr lang="tr-TR" dirty="0" smtClean="0">
                <a:solidFill>
                  <a:schemeClr val="accent1">
                    <a:lumMod val="50000"/>
                  </a:schemeClr>
                </a:solidFill>
                <a:latin typeface="Calibri" pitchFamily="34" charset="0"/>
                <a:cs typeface="Calibri" pitchFamily="34" charset="0"/>
              </a:rPr>
              <a:t>Kitapları sevmeleri ve korumaları, okuma alışkanlığı kazanmaları ve boş zamanlarını faydalı işler yaparak geçirmeleri,</a:t>
            </a:r>
            <a:r>
              <a:rPr lang="tr-TR" dirty="0" smtClean="0">
                <a:solidFill>
                  <a:schemeClr val="accent2">
                    <a:lumMod val="60000"/>
                    <a:lumOff val="40000"/>
                  </a:schemeClr>
                </a:solidFill>
                <a:latin typeface="Calibri" pitchFamily="34" charset="0"/>
                <a:cs typeface="Calibri" pitchFamily="34" charset="0"/>
              </a:rPr>
              <a:t> </a:t>
            </a:r>
          </a:p>
          <a:p>
            <a:pPr marL="514350" indent="-514350" algn="just">
              <a:buNone/>
            </a:pPr>
            <a:r>
              <a:rPr lang="tr-TR" dirty="0" smtClean="0">
                <a:solidFill>
                  <a:schemeClr val="accent2">
                    <a:lumMod val="60000"/>
                    <a:lumOff val="40000"/>
                  </a:schemeClr>
                </a:solidFill>
                <a:latin typeface="Calibri" pitchFamily="34" charset="0"/>
                <a:cs typeface="Calibri" pitchFamily="34" charset="0"/>
              </a:rPr>
              <a:t>ı)      </a:t>
            </a:r>
            <a:r>
              <a:rPr lang="tr-TR" dirty="0" smtClean="0">
                <a:solidFill>
                  <a:schemeClr val="accent1">
                    <a:lumMod val="75000"/>
                  </a:schemeClr>
                </a:solidFill>
                <a:latin typeface="Calibri" pitchFamily="34" charset="0"/>
                <a:cs typeface="Calibri" pitchFamily="34" charset="0"/>
              </a:rPr>
              <a:t>Trafik kurallarına uymaları ve davranışlarıyla örnek olmaları, </a:t>
            </a:r>
          </a:p>
          <a:p>
            <a:pPr marL="571500" indent="-571500" algn="just">
              <a:buAutoNum type="romanLcParenR"/>
            </a:pPr>
            <a:r>
              <a:rPr lang="tr-TR" dirty="0" smtClean="0">
                <a:solidFill>
                  <a:schemeClr val="accent1">
                    <a:lumMod val="50000"/>
                  </a:schemeClr>
                </a:solidFill>
                <a:latin typeface="Calibri" pitchFamily="34" charset="0"/>
                <a:cs typeface="Calibri" pitchFamily="34" charset="0"/>
              </a:rPr>
              <a:t>Fiziksel, zihinsel ve duygusal güçlerini olumlu olarak yönetmeleri; beden, zekâ ve duygularıyla bunları verimli kılacak irade ve yeteneklerini geliştirmeleri; kendilerine saygı duymayı öğrenmeleri, böylece dengeli bir biçimde geliştirdikleri varlıklarını aile, toplum, vatan, millet ve insanlığın yararına sunmaları,</a:t>
            </a:r>
            <a:r>
              <a:rPr lang="tr-TR" dirty="0" smtClean="0">
                <a:solidFill>
                  <a:schemeClr val="accent2">
                    <a:lumMod val="60000"/>
                    <a:lumOff val="40000"/>
                  </a:schemeClr>
                </a:solidFill>
                <a:latin typeface="Calibri" pitchFamily="34" charset="0"/>
                <a:cs typeface="Calibri" pitchFamily="34" charset="0"/>
              </a:rPr>
              <a:t> </a:t>
            </a:r>
          </a:p>
          <a:p>
            <a:pPr marL="571500" indent="-571500" algn="just">
              <a:buNone/>
            </a:pPr>
            <a:r>
              <a:rPr lang="tr-TR" dirty="0" smtClean="0">
                <a:solidFill>
                  <a:schemeClr val="accent2">
                    <a:lumMod val="60000"/>
                    <a:lumOff val="40000"/>
                  </a:schemeClr>
                </a:solidFill>
                <a:latin typeface="Calibri" pitchFamily="34" charset="0"/>
                <a:cs typeface="Calibri" pitchFamily="34" charset="0"/>
              </a:rPr>
              <a:t>j)   </a:t>
            </a:r>
            <a:r>
              <a:rPr lang="tr-TR" dirty="0" smtClean="0">
                <a:solidFill>
                  <a:schemeClr val="accent1">
                    <a:lumMod val="75000"/>
                  </a:schemeClr>
                </a:solidFill>
                <a:latin typeface="Calibri" pitchFamily="34" charset="0"/>
                <a:cs typeface="Calibri" pitchFamily="34" charset="0"/>
              </a:rPr>
              <a:t>İnsan hakları ve demokrasi bilincini özümsemiş ve davranışa dönüştürmüş olmaları, </a:t>
            </a:r>
            <a:r>
              <a:rPr lang="tr-TR" u="sng" dirty="0" smtClean="0">
                <a:solidFill>
                  <a:schemeClr val="accent1">
                    <a:lumMod val="75000"/>
                  </a:schemeClr>
                </a:solidFill>
                <a:latin typeface="Calibri" pitchFamily="34" charset="0"/>
                <a:cs typeface="Calibri" pitchFamily="34" charset="0"/>
              </a:rPr>
              <a:t>kötü muamele ve her türlü istismara </a:t>
            </a:r>
            <a:r>
              <a:rPr lang="tr-TR" dirty="0" smtClean="0">
                <a:solidFill>
                  <a:schemeClr val="accent1">
                    <a:lumMod val="75000"/>
                  </a:schemeClr>
                </a:solidFill>
                <a:latin typeface="Calibri" pitchFamily="34" charset="0"/>
                <a:cs typeface="Calibri" pitchFamily="34" charset="0"/>
              </a:rPr>
              <a:t>karşı duyarlı olmaları, </a:t>
            </a:r>
          </a:p>
          <a:p>
            <a:pPr marL="571500" indent="-571500" algn="just">
              <a:buNone/>
            </a:pPr>
            <a:r>
              <a:rPr lang="tr-TR" dirty="0" smtClean="0">
                <a:solidFill>
                  <a:schemeClr val="accent2">
                    <a:lumMod val="60000"/>
                    <a:lumOff val="40000"/>
                  </a:schemeClr>
                </a:solidFill>
                <a:latin typeface="Calibri" pitchFamily="34" charset="0"/>
                <a:cs typeface="Calibri" pitchFamily="34" charset="0"/>
              </a:rPr>
              <a:t>k)     </a:t>
            </a:r>
            <a:r>
              <a:rPr lang="tr-TR" dirty="0" smtClean="0">
                <a:solidFill>
                  <a:schemeClr val="accent1">
                    <a:lumMod val="50000"/>
                  </a:schemeClr>
                </a:solidFill>
                <a:latin typeface="Calibri" pitchFamily="34" charset="0"/>
                <a:cs typeface="Calibri" pitchFamily="34" charset="0"/>
              </a:rPr>
              <a:t>Toplam kalite yönetimi anlayışıyla ekip çalışmalarında rol almaları, </a:t>
            </a:r>
          </a:p>
          <a:p>
            <a:pPr marL="571500" indent="-571500" algn="just">
              <a:buNone/>
            </a:pPr>
            <a:r>
              <a:rPr lang="tr-TR" dirty="0" smtClean="0">
                <a:solidFill>
                  <a:schemeClr val="accent2">
                    <a:lumMod val="60000"/>
                    <a:lumOff val="40000"/>
                  </a:schemeClr>
                </a:solidFill>
                <a:latin typeface="Calibri" pitchFamily="34" charset="0"/>
                <a:cs typeface="Calibri" pitchFamily="34" charset="0"/>
              </a:rPr>
              <a:t>l)     </a:t>
            </a:r>
            <a:r>
              <a:rPr lang="tr-TR" dirty="0" smtClean="0">
                <a:solidFill>
                  <a:schemeClr val="accent1">
                    <a:lumMod val="50000"/>
                  </a:schemeClr>
                </a:solidFill>
                <a:latin typeface="Calibri" pitchFamily="34" charset="0"/>
                <a:cs typeface="Calibri" pitchFamily="34" charset="0"/>
              </a:rPr>
              <a:t>Okul, öğrenci veli sözleşmesine uygun davranmaları,</a:t>
            </a:r>
            <a:endParaRPr lang="tr-TR"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253054"/>
          </a:xfrm>
        </p:spPr>
        <p:txBody>
          <a:bodyPr>
            <a:normAutofit fontScale="77500" lnSpcReduction="20000"/>
          </a:bodyPr>
          <a:lstStyle/>
          <a:p>
            <a:pPr algn="just">
              <a:buNone/>
            </a:pPr>
            <a:r>
              <a:rPr lang="tr-TR" dirty="0" smtClean="0">
                <a:solidFill>
                  <a:schemeClr val="accent2">
                    <a:lumMod val="60000"/>
                    <a:lumOff val="40000"/>
                  </a:schemeClr>
                </a:solidFill>
              </a:rPr>
              <a:t>m</a:t>
            </a:r>
            <a:r>
              <a:rPr lang="tr-TR" dirty="0" smtClean="0">
                <a:solidFill>
                  <a:schemeClr val="accent3">
                    <a:lumMod val="75000"/>
                  </a:schemeClr>
                </a:solidFill>
                <a:latin typeface="+mj-lt"/>
              </a:rPr>
              <a:t>) İnsana ve insan sağlığına gereken önemi vermeleri, </a:t>
            </a:r>
          </a:p>
          <a:p>
            <a:pPr algn="just">
              <a:buNone/>
            </a:pPr>
            <a:r>
              <a:rPr lang="tr-TR" dirty="0" smtClean="0">
                <a:solidFill>
                  <a:schemeClr val="accent2">
                    <a:lumMod val="60000"/>
                    <a:lumOff val="40000"/>
                  </a:schemeClr>
                </a:solidFill>
                <a:latin typeface="+mj-lt"/>
              </a:rPr>
              <a:t>n) </a:t>
            </a:r>
            <a:r>
              <a:rPr lang="tr-TR" b="1" dirty="0" smtClean="0">
                <a:solidFill>
                  <a:schemeClr val="accent1">
                    <a:lumMod val="50000"/>
                  </a:schemeClr>
                </a:solidFill>
                <a:latin typeface="+mj-lt"/>
              </a:rPr>
              <a:t>Savaş, yangın, deprem ve benzeri olağanüstü durumlarda topluma hizmet etkinliklerine gönüllü katkı sağlamaları ve verilen görevleri tamamlamaları,</a:t>
            </a:r>
            <a:r>
              <a:rPr lang="tr-TR" b="1" dirty="0" smtClean="0">
                <a:solidFill>
                  <a:schemeClr val="accent2">
                    <a:lumMod val="60000"/>
                    <a:lumOff val="40000"/>
                  </a:schemeClr>
                </a:solidFill>
                <a:latin typeface="+mj-lt"/>
              </a:rPr>
              <a:t> </a:t>
            </a:r>
          </a:p>
          <a:p>
            <a:pPr algn="just">
              <a:buNone/>
            </a:pPr>
            <a:r>
              <a:rPr lang="tr-TR" dirty="0" smtClean="0">
                <a:solidFill>
                  <a:schemeClr val="accent2">
                    <a:lumMod val="60000"/>
                    <a:lumOff val="40000"/>
                  </a:schemeClr>
                </a:solidFill>
                <a:latin typeface="+mj-lt"/>
              </a:rPr>
              <a:t>o) </a:t>
            </a:r>
            <a:r>
              <a:rPr lang="tr-TR" dirty="0" smtClean="0">
                <a:solidFill>
                  <a:schemeClr val="accent1">
                    <a:lumMod val="50000"/>
                  </a:schemeClr>
                </a:solidFill>
                <a:latin typeface="+mj-lt"/>
              </a:rPr>
              <a:t>Zararlı, bölücü, yıkıcı, siyasi ve ideolojik amaçlı faaliyetlere katılmamaları, bunlarla ilgili amblem, afiş, rozet, yayın ve benzerlerini taşımamaları ve bulundurmamaları,</a:t>
            </a:r>
            <a:r>
              <a:rPr lang="tr-TR" dirty="0" smtClean="0">
                <a:solidFill>
                  <a:schemeClr val="accent2">
                    <a:lumMod val="60000"/>
                    <a:lumOff val="40000"/>
                  </a:schemeClr>
                </a:solidFill>
                <a:latin typeface="+mj-lt"/>
              </a:rPr>
              <a:t> </a:t>
            </a:r>
          </a:p>
          <a:p>
            <a:pPr algn="just">
              <a:buNone/>
            </a:pPr>
            <a:r>
              <a:rPr lang="tr-TR" dirty="0" smtClean="0">
                <a:solidFill>
                  <a:schemeClr val="accent2">
                    <a:lumMod val="60000"/>
                    <a:lumOff val="40000"/>
                  </a:schemeClr>
                </a:solidFill>
                <a:latin typeface="+mj-lt"/>
              </a:rPr>
              <a:t>ö) </a:t>
            </a:r>
            <a:r>
              <a:rPr lang="tr-TR" b="1" u="sng" dirty="0" smtClean="0">
                <a:solidFill>
                  <a:schemeClr val="accent1">
                    <a:lumMod val="50000"/>
                  </a:schemeClr>
                </a:solidFill>
                <a:latin typeface="+mj-lt"/>
              </a:rPr>
              <a:t>Bilişim araçlarını ve sosyal medyayı kişisel, toplumsal ve eğitsel yararlar doğrultusunda kullanmaları</a:t>
            </a:r>
            <a:r>
              <a:rPr lang="tr-TR" dirty="0" smtClean="0">
                <a:solidFill>
                  <a:schemeClr val="accent1">
                    <a:lumMod val="50000"/>
                  </a:schemeClr>
                </a:solidFill>
                <a:latin typeface="+mj-lt"/>
              </a:rPr>
              <a:t>, </a:t>
            </a:r>
          </a:p>
          <a:p>
            <a:pPr algn="just">
              <a:buNone/>
            </a:pPr>
            <a:r>
              <a:rPr lang="tr-TR" dirty="0" smtClean="0">
                <a:solidFill>
                  <a:schemeClr val="accent2">
                    <a:lumMod val="60000"/>
                    <a:lumOff val="40000"/>
                  </a:schemeClr>
                </a:solidFill>
                <a:latin typeface="+mj-lt"/>
              </a:rPr>
              <a:t>p) </a:t>
            </a:r>
            <a:r>
              <a:rPr lang="tr-TR" dirty="0" smtClean="0">
                <a:solidFill>
                  <a:schemeClr val="accent1">
                    <a:lumMod val="50000"/>
                  </a:schemeClr>
                </a:solidFill>
                <a:latin typeface="+mj-lt"/>
              </a:rPr>
              <a:t>Bilişim araçlarını ve sosyal medyayı; zararlı, bölücü, yıkıcı ve toplumun genel ahlak kurallarıyla bağdaşmayan ve şiddet içerikli amaçlar için kullanmamaları; bunların üretilmesine, bulundurulmasına, taşınmasına yardımcı olmamaları, </a:t>
            </a:r>
          </a:p>
          <a:p>
            <a:pPr algn="just">
              <a:buNone/>
            </a:pPr>
            <a:r>
              <a:rPr lang="tr-TR" dirty="0" smtClean="0">
                <a:solidFill>
                  <a:schemeClr val="accent2">
                    <a:lumMod val="60000"/>
                    <a:lumOff val="40000"/>
                  </a:schemeClr>
                </a:solidFill>
                <a:latin typeface="+mj-lt"/>
              </a:rPr>
              <a:t>r) </a:t>
            </a:r>
            <a:r>
              <a:rPr lang="tr-TR" dirty="0" smtClean="0">
                <a:solidFill>
                  <a:schemeClr val="accent1">
                    <a:lumMod val="50000"/>
                  </a:schemeClr>
                </a:solidFill>
                <a:latin typeface="+mj-lt"/>
              </a:rPr>
              <a:t>Alınan sağlık ve güvenlik tedbirlerine uyarak bu konuda örnek davranışlar sergilemeleri,</a:t>
            </a:r>
          </a:p>
          <a:p>
            <a:pPr algn="just">
              <a:buNone/>
            </a:pPr>
            <a:r>
              <a:rPr lang="tr-TR" dirty="0" smtClean="0">
                <a:solidFill>
                  <a:schemeClr val="accent2">
                    <a:lumMod val="60000"/>
                    <a:lumOff val="40000"/>
                  </a:schemeClr>
                </a:solidFill>
                <a:latin typeface="+mj-lt"/>
              </a:rPr>
              <a:t>s) </a:t>
            </a:r>
            <a:r>
              <a:rPr lang="tr-TR" dirty="0" smtClean="0">
                <a:solidFill>
                  <a:schemeClr val="accent1">
                    <a:lumMod val="50000"/>
                  </a:schemeClr>
                </a:solidFill>
                <a:latin typeface="+mj-lt"/>
              </a:rPr>
              <a:t>Yanlış algı oluşturabilecek tutum ve davranışlardan kaçınmaları, </a:t>
            </a:r>
            <a:r>
              <a:rPr lang="tr-TR" b="1" i="1" dirty="0" smtClean="0">
                <a:solidFill>
                  <a:schemeClr val="accent1">
                    <a:lumMod val="50000"/>
                  </a:schemeClr>
                </a:solidFill>
                <a:latin typeface="+mj-lt"/>
              </a:rPr>
              <a:t>genel ahlak ve adaba uygun davranmaları, </a:t>
            </a:r>
          </a:p>
          <a:p>
            <a:pPr algn="just">
              <a:buNone/>
            </a:pPr>
            <a:r>
              <a:rPr lang="tr-TR" dirty="0" smtClean="0">
                <a:solidFill>
                  <a:schemeClr val="accent2">
                    <a:lumMod val="60000"/>
                    <a:lumOff val="40000"/>
                  </a:schemeClr>
                </a:solidFill>
                <a:latin typeface="+mj-lt"/>
              </a:rPr>
              <a:t>ş) </a:t>
            </a:r>
            <a:r>
              <a:rPr lang="tr-TR" dirty="0" smtClean="0">
                <a:solidFill>
                  <a:schemeClr val="accent1">
                    <a:lumMod val="50000"/>
                  </a:schemeClr>
                </a:solidFill>
                <a:latin typeface="+mj-lt"/>
              </a:rPr>
              <a:t>Okulu benimsemeleri, </a:t>
            </a:r>
            <a:r>
              <a:rPr lang="tr-TR" b="1" i="1" dirty="0" smtClean="0">
                <a:solidFill>
                  <a:schemeClr val="accent5">
                    <a:lumMod val="50000"/>
                  </a:schemeClr>
                </a:solidFill>
                <a:latin typeface="+mj-lt"/>
              </a:rPr>
              <a:t>öğretmenlerine saygı göstermeleri ve okul kurallarına uymaları, </a:t>
            </a:r>
            <a:r>
              <a:rPr lang="tr-TR" u="sng" dirty="0" smtClean="0">
                <a:solidFill>
                  <a:schemeClr val="accent1">
                    <a:lumMod val="50000"/>
                  </a:schemeClr>
                </a:solidFill>
                <a:latin typeface="+mj-lt"/>
              </a:rPr>
              <a:t>beklenir.</a:t>
            </a:r>
            <a:endParaRPr lang="tr-TR" u="sng" dirty="0">
              <a:solidFill>
                <a:schemeClr val="accent1">
                  <a:lumMod val="50000"/>
                </a:schemeClr>
              </a:solidFill>
              <a:latin typeface="+mj-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110178"/>
          </a:xfrm>
        </p:spPr>
        <p:txBody>
          <a:bodyPr>
            <a:normAutofit fontScale="92500" lnSpcReduction="10000"/>
          </a:bodyPr>
          <a:lstStyle/>
          <a:p>
            <a:pPr algn="just">
              <a:buNone/>
            </a:pPr>
            <a:r>
              <a:rPr lang="tr-TR" dirty="0" smtClean="0">
                <a:solidFill>
                  <a:schemeClr val="accent2">
                    <a:lumMod val="60000"/>
                    <a:lumOff val="40000"/>
                  </a:schemeClr>
                </a:solidFill>
                <a:latin typeface="Calibri" pitchFamily="34" charset="0"/>
                <a:cs typeface="Calibri" pitchFamily="34" charset="0"/>
              </a:rPr>
              <a:t>(3) </a:t>
            </a:r>
            <a:r>
              <a:rPr lang="tr-TR" dirty="0" smtClean="0">
                <a:solidFill>
                  <a:schemeClr val="accent1">
                    <a:lumMod val="50000"/>
                  </a:schemeClr>
                </a:solidFill>
                <a:latin typeface="Calibri" pitchFamily="34" charset="0"/>
                <a:cs typeface="Calibri" pitchFamily="34" charset="0"/>
              </a:rPr>
              <a:t>Öğrencilerden beklenen davranışların; derslerde, törenlerde, toplantılarda, rehberlik çalışmalarında, veli görüşme ve toplantılarıyla diğer sosyal etkinliklerde öğrencilere kazandırılmasına çalışılır ve uyulması gereken kurallar hatırlatılır. </a:t>
            </a:r>
          </a:p>
          <a:p>
            <a:pPr algn="just">
              <a:buNone/>
            </a:pPr>
            <a:r>
              <a:rPr lang="tr-TR" dirty="0" smtClean="0">
                <a:solidFill>
                  <a:schemeClr val="accent2">
                    <a:lumMod val="60000"/>
                    <a:lumOff val="40000"/>
                  </a:schemeClr>
                </a:solidFill>
                <a:latin typeface="Calibri" pitchFamily="34" charset="0"/>
                <a:cs typeface="Calibri" pitchFamily="34" charset="0"/>
              </a:rPr>
              <a:t>(4) </a:t>
            </a:r>
            <a:r>
              <a:rPr lang="tr-TR" sz="2200" dirty="0" smtClean="0">
                <a:solidFill>
                  <a:schemeClr val="accent1">
                    <a:lumMod val="50000"/>
                  </a:schemeClr>
                </a:solidFill>
                <a:latin typeface="Calibri" pitchFamily="34" charset="0"/>
                <a:cs typeface="Calibri" pitchFamily="34" charset="0"/>
              </a:rPr>
              <a:t>Okul yönetimi, öğrencilerin uyacakları kurallar ve öğrencilerden beklenen davranışlarla bunlara uyulmaması durumunda öğrencilerin karşılaşabilecekleri yaptırımlar konusunda kendilerini ve velilerini bilgilendirir. </a:t>
            </a:r>
          </a:p>
          <a:p>
            <a:pPr algn="just">
              <a:buNone/>
            </a:pPr>
            <a:r>
              <a:rPr lang="tr-TR" dirty="0" smtClean="0">
                <a:solidFill>
                  <a:schemeClr val="accent2">
                    <a:lumMod val="60000"/>
                    <a:lumOff val="40000"/>
                  </a:schemeClr>
                </a:solidFill>
                <a:latin typeface="Calibri" pitchFamily="34" charset="0"/>
                <a:cs typeface="Calibri" pitchFamily="34" charset="0"/>
              </a:rPr>
              <a:t>(5) </a:t>
            </a:r>
            <a:r>
              <a:rPr lang="tr-TR" dirty="0" smtClean="0">
                <a:solidFill>
                  <a:schemeClr val="accent1">
                    <a:lumMod val="50000"/>
                  </a:schemeClr>
                </a:solidFill>
                <a:latin typeface="Calibri" pitchFamily="34" charset="0"/>
                <a:cs typeface="Calibri" pitchFamily="34" charset="0"/>
              </a:rPr>
              <a:t>Okulların özelliklerine göre ikinci fıkra hükümleri doğrultusunda ayrıca destekleyici kurallar belirlenebilir. Bu kurallar okul öğrenci ödül ve disiplin kurulunun önerisi, öğretmenler kurulunun kararına bağlı olarak okul müdürünün onayından sonra uygulamaya konulur. </a:t>
            </a:r>
          </a:p>
          <a:p>
            <a:pPr algn="just">
              <a:buNone/>
            </a:pPr>
            <a:r>
              <a:rPr lang="tr-TR" dirty="0" smtClean="0">
                <a:solidFill>
                  <a:schemeClr val="accent2">
                    <a:lumMod val="60000"/>
                    <a:lumOff val="40000"/>
                  </a:schemeClr>
                </a:solidFill>
                <a:latin typeface="Calibri" pitchFamily="34" charset="0"/>
                <a:cs typeface="Calibri" pitchFamily="34" charset="0"/>
              </a:rPr>
              <a:t>(</a:t>
            </a:r>
            <a:r>
              <a:rPr lang="tr-TR" dirty="0" smtClean="0">
                <a:solidFill>
                  <a:schemeClr val="accent2">
                    <a:lumMod val="60000"/>
                    <a:lumOff val="40000"/>
                  </a:schemeClr>
                </a:solidFill>
                <a:latin typeface="Calibri" pitchFamily="34" charset="0"/>
                <a:cs typeface="Calibri" pitchFamily="34" charset="0"/>
              </a:rPr>
              <a:t>6)</a:t>
            </a:r>
            <a:r>
              <a:rPr lang="tr-TR" sz="2200" dirty="0" smtClean="0">
                <a:solidFill>
                  <a:schemeClr val="accent1">
                    <a:lumMod val="50000"/>
                  </a:schemeClr>
                </a:solidFill>
                <a:latin typeface="Calibri" pitchFamily="34" charset="0"/>
                <a:cs typeface="Calibri" pitchFamily="34" charset="0"/>
              </a:rPr>
              <a:t>Öğrenci </a:t>
            </a:r>
            <a:r>
              <a:rPr lang="tr-TR" sz="2200" dirty="0" smtClean="0">
                <a:solidFill>
                  <a:schemeClr val="accent1">
                    <a:lumMod val="50000"/>
                  </a:schemeClr>
                </a:solidFill>
                <a:latin typeface="Calibri" pitchFamily="34" charset="0"/>
                <a:cs typeface="Calibri" pitchFamily="34" charset="0"/>
              </a:rPr>
              <a:t>ve veliler Okul Öğrenci Veli Sözleşmesinin gereklerini yerine getirir.</a:t>
            </a:r>
            <a:endParaRPr lang="tr-TR" sz="2200"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lstStyle/>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defRPr/>
            </a:pPr>
            <a:r>
              <a:rPr lang="tr-TR" sz="2400" b="1" dirty="0" smtClean="0">
                <a:solidFill>
                  <a:srgbClr val="000000"/>
                </a:solidFill>
                <a:effectLst>
                  <a:outerShdw blurRad="38100" dist="38100" dir="2700000" algn="tl">
                    <a:srgbClr val="C0C0C0"/>
                  </a:outerShdw>
                </a:effectLst>
                <a:latin typeface="Comic Sans MS" pitchFamily="66" charset="0"/>
              </a:rPr>
              <a:t>Fahriye OKYAY</a:t>
            </a:r>
          </a:p>
          <a:p>
            <a:pPr algn="ctr">
              <a:buNone/>
              <a:defRPr/>
            </a:pPr>
            <a:endParaRPr lang="tr-TR" sz="2400" b="1" dirty="0" smtClean="0">
              <a:solidFill>
                <a:srgbClr val="000000"/>
              </a:solidFill>
              <a:effectLst>
                <a:outerShdw blurRad="38100" dist="38100" dir="2700000" algn="tl">
                  <a:srgbClr val="C0C0C0"/>
                </a:outerShdw>
              </a:effectLst>
              <a:latin typeface="Comic Sans MS" pitchFamily="66" charset="0"/>
            </a:endParaRPr>
          </a:p>
          <a:p>
            <a:pPr algn="ctr">
              <a:buNone/>
            </a:pPr>
            <a:endParaRPr lang="tr-TR" b="1" dirty="0" smtClean="0">
              <a:solidFill>
                <a:schemeClr val="accent1">
                  <a:lumMod val="75000"/>
                </a:schemeClr>
              </a:solidFill>
              <a:latin typeface="Calibri" pitchFamily="34" charset="0"/>
              <a:cs typeface="Calibri" pitchFamily="34" charset="0"/>
            </a:endParaRPr>
          </a:p>
          <a:p>
            <a:pPr algn="ctr">
              <a:buNone/>
            </a:pPr>
            <a:r>
              <a:rPr lang="tr-TR" b="1" dirty="0" smtClean="0">
                <a:solidFill>
                  <a:schemeClr val="accent1">
                    <a:lumMod val="75000"/>
                  </a:schemeClr>
                </a:solidFill>
                <a:latin typeface="Calibri" pitchFamily="34" charset="0"/>
                <a:cs typeface="Calibri" pitchFamily="34" charset="0"/>
              </a:rPr>
              <a:t>DEDE KORKUT ANADOLU LİSESİ </a:t>
            </a:r>
          </a:p>
          <a:p>
            <a:pPr algn="ctr">
              <a:buNone/>
            </a:pPr>
            <a:r>
              <a:rPr lang="tr-TR" b="1" dirty="0" smtClean="0">
                <a:solidFill>
                  <a:schemeClr val="accent1">
                    <a:lumMod val="75000"/>
                  </a:schemeClr>
                </a:solidFill>
                <a:latin typeface="Calibri" pitchFamily="34" charset="0"/>
                <a:cs typeface="Calibri" pitchFamily="34" charset="0"/>
              </a:rPr>
              <a:t>REHBERLİK SERVİSİ</a:t>
            </a:r>
            <a:endParaRPr lang="tr-TR" b="1" dirty="0">
              <a:solidFill>
                <a:schemeClr val="accent1">
                  <a:lumMod val="75000"/>
                </a:schemeClr>
              </a:solidFill>
              <a:latin typeface="Calibri" pitchFamily="34" charset="0"/>
              <a:cs typeface="Calibri" pitchFamily="34" charset="0"/>
            </a:endParaRPr>
          </a:p>
        </p:txBody>
      </p:sp>
      <p:sp>
        <p:nvSpPr>
          <p:cNvPr id="5" name="1 Başlık"/>
          <p:cNvSpPr>
            <a:spLocks noGrp="1"/>
          </p:cNvSpPr>
          <p:nvPr>
            <p:ph type="title"/>
          </p:nvPr>
        </p:nvSpPr>
        <p:spPr>
          <a:xfrm>
            <a:off x="457200" y="704850"/>
            <a:ext cx="8229600" cy="1724025"/>
          </a:xfrm>
        </p:spPr>
        <p:txBody>
          <a:bodyPr>
            <a:normAutofit fontScale="90000"/>
          </a:bodyPr>
          <a:lstStyle/>
          <a:p>
            <a:pPr algn="ct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Monotype Corsiva" pitchFamily="66" charset="0"/>
              </a:rPr>
              <a:t/>
            </a:r>
            <a:br>
              <a:rPr lang="tr-TR" altLang="tr-TR" sz="5400" b="1" dirty="0" smtClean="0">
                <a:solidFill>
                  <a:srgbClr val="FF0000"/>
                </a:solidFill>
                <a:latin typeface="Monotype Corsiva" pitchFamily="66" charset="0"/>
              </a:rPr>
            </a:br>
            <a:r>
              <a:rPr lang="tr-TR" altLang="tr-TR" sz="5400" b="1" dirty="0" smtClean="0">
                <a:solidFill>
                  <a:srgbClr val="FF0000"/>
                </a:solidFill>
                <a:latin typeface="Edwardian Script ITC" pitchFamily="66" charset="0"/>
              </a:rPr>
              <a:t/>
            </a:r>
            <a:br>
              <a:rPr lang="tr-TR" altLang="tr-TR" sz="5400" b="1" dirty="0" smtClean="0">
                <a:solidFill>
                  <a:srgbClr val="FF0000"/>
                </a:solidFill>
                <a:latin typeface="Edwardian Script ITC" pitchFamily="66" charset="0"/>
              </a:rPr>
            </a:br>
            <a:endParaRPr lang="tr-TR" dirty="0"/>
          </a:p>
        </p:txBody>
      </p:sp>
      <p:pic>
        <p:nvPicPr>
          <p:cNvPr id="4" name="3 Resim" descr="r3.jpg"/>
          <p:cNvPicPr>
            <a:picLocks noChangeAspect="1"/>
          </p:cNvPicPr>
          <p:nvPr/>
        </p:nvPicPr>
        <p:blipFill>
          <a:blip r:embed="rId2"/>
          <a:stretch>
            <a:fillRect/>
          </a:stretch>
        </p:blipFill>
        <p:spPr>
          <a:xfrm>
            <a:off x="2500298" y="714356"/>
            <a:ext cx="4286250" cy="2514600"/>
          </a:xfrm>
          <a:prstGeom prst="rect">
            <a:avLst/>
          </a:prstGeom>
        </p:spPr>
      </p:pic>
      <p:sp>
        <p:nvSpPr>
          <p:cNvPr id="6" name="5 Metin kutusu"/>
          <p:cNvSpPr txBox="1"/>
          <p:nvPr/>
        </p:nvSpPr>
        <p:spPr>
          <a:xfrm>
            <a:off x="4786314" y="5857892"/>
            <a:ext cx="4000528" cy="646331"/>
          </a:xfrm>
          <a:prstGeom prst="rect">
            <a:avLst/>
          </a:prstGeom>
          <a:noFill/>
        </p:spPr>
        <p:txBody>
          <a:bodyPr wrap="square" rtlCol="0">
            <a:spAutoFit/>
          </a:bodyPr>
          <a:lstStyle/>
          <a:p>
            <a:pPr algn="just"/>
            <a:r>
              <a:rPr lang="tr-TR" sz="1200" dirty="0" smtClean="0"/>
              <a:t>NOT: Bu sunu (12/7/2019- 30829 RG) MİLLÎ EĞİTİM BAKANLIĞI ORTAÖĞRETİM KURUMLARI    </a:t>
            </a:r>
            <a:r>
              <a:rPr lang="tr-TR" sz="1200" dirty="0" err="1" smtClean="0"/>
              <a:t>YÖNETMELİĞİ’nden</a:t>
            </a:r>
            <a:r>
              <a:rPr lang="tr-TR" sz="1200" dirty="0" smtClean="0"/>
              <a:t> </a:t>
            </a:r>
            <a:r>
              <a:rPr lang="tr-TR" sz="1200" dirty="0" err="1" smtClean="0"/>
              <a:t>yayrarlanılarak</a:t>
            </a:r>
            <a:r>
              <a:rPr lang="tr-TR" sz="1200" dirty="0" smtClean="0"/>
              <a:t> hazırlanılmıştır.</a:t>
            </a:r>
            <a:endParaRPr lang="tr-T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chemeClr val="bg2">
                    <a:lumMod val="10000"/>
                  </a:schemeClr>
                </a:solidFill>
                <a:latin typeface="Calibri" pitchFamily="34" charset="0"/>
                <a:cs typeface="Calibri" pitchFamily="34" charset="0"/>
              </a:rPr>
              <a:t>Sınıf Başkanlığı</a:t>
            </a:r>
            <a:endParaRPr lang="tr-TR" sz="4400" dirty="0">
              <a:solidFill>
                <a:schemeClr val="bg2">
                  <a:lumMod val="10000"/>
                </a:schemeClr>
              </a:solidFill>
              <a:latin typeface="Calibri" pitchFamily="34" charset="0"/>
              <a:cs typeface="Calibri" pitchFamily="34" charset="0"/>
            </a:endParaRPr>
          </a:p>
        </p:txBody>
      </p:sp>
      <p:sp>
        <p:nvSpPr>
          <p:cNvPr id="3" name="İçerik Yer Tutucusu 2"/>
          <p:cNvSpPr>
            <a:spLocks noGrp="1"/>
          </p:cNvSpPr>
          <p:nvPr>
            <p:ph idx="1"/>
          </p:nvPr>
        </p:nvSpPr>
        <p:spPr>
          <a:xfrm>
            <a:off x="457200" y="2000240"/>
            <a:ext cx="8229600" cy="3857652"/>
          </a:xfrm>
        </p:spPr>
        <p:txBody>
          <a:bodyPr>
            <a:normAutofit fontScale="85000" lnSpcReduction="10000"/>
          </a:bodyPr>
          <a:lstStyle/>
          <a:p>
            <a:r>
              <a:rPr lang="tr-TR" altLang="tr-TR" sz="2800" b="1" dirty="0">
                <a:solidFill>
                  <a:schemeClr val="accent2">
                    <a:lumMod val="50000"/>
                  </a:schemeClr>
                </a:solidFill>
                <a:latin typeface="Calibri" pitchFamily="34" charset="0"/>
                <a:cs typeface="Calibri" pitchFamily="34" charset="0"/>
              </a:rPr>
              <a:t>Bir sınıfta bulunan öğrenciler, sınıf öğretmeni rehberliğinde her ders yılı için sınıf başkanı ve başkan yardımcısı seçer. Boşalan sınıf başkanlığı için aynı yolla seçim yapılır. (M.32-1) </a:t>
            </a:r>
            <a:endParaRPr lang="tr-TR" altLang="tr-TR" sz="2800" b="1" dirty="0" smtClean="0">
              <a:solidFill>
                <a:schemeClr val="accent2">
                  <a:lumMod val="50000"/>
                </a:schemeClr>
              </a:solidFill>
              <a:latin typeface="Calibri" pitchFamily="34" charset="0"/>
              <a:cs typeface="Calibri" pitchFamily="34" charset="0"/>
            </a:endParaRPr>
          </a:p>
          <a:p>
            <a:pPr>
              <a:buNone/>
            </a:pPr>
            <a:endParaRPr lang="tr-TR" altLang="tr-TR" sz="2800" dirty="0" smtClean="0">
              <a:solidFill>
                <a:schemeClr val="accent2">
                  <a:lumMod val="50000"/>
                </a:schemeClr>
              </a:solidFill>
              <a:latin typeface="Calibri" pitchFamily="34" charset="0"/>
              <a:cs typeface="Calibri" pitchFamily="34" charset="0"/>
            </a:endParaRPr>
          </a:p>
          <a:p>
            <a:pPr algn="just"/>
            <a:r>
              <a:rPr lang="tr-TR" altLang="tr-TR" sz="2800" dirty="0" smtClean="0">
                <a:solidFill>
                  <a:schemeClr val="accent2">
                    <a:lumMod val="50000"/>
                  </a:schemeClr>
                </a:solidFill>
                <a:latin typeface="Calibri" pitchFamily="34" charset="0"/>
                <a:cs typeface="Calibri" pitchFamily="34" charset="0"/>
              </a:rPr>
              <a:t>Sınıf başkanlığına ve başkan yardımcılığına aday olacak öğrencilerde; disiplin cezası almamış olmak ve örnek davranışlara sahip olmak şartı aranır. (M.32-2) </a:t>
            </a:r>
          </a:p>
          <a:p>
            <a:pPr algn="just">
              <a:buFont typeface="Wingdings" pitchFamily="2" charset="2"/>
              <a:buNone/>
            </a:pPr>
            <a:endParaRPr lang="tr-TR" altLang="tr-TR" sz="2800" b="1" dirty="0" smtClean="0">
              <a:solidFill>
                <a:schemeClr val="accent2">
                  <a:lumMod val="50000"/>
                </a:schemeClr>
              </a:solidFill>
              <a:latin typeface="Calibri" pitchFamily="34" charset="0"/>
              <a:cs typeface="Calibri" pitchFamily="34" charset="0"/>
            </a:endParaRPr>
          </a:p>
          <a:p>
            <a:pPr algn="just"/>
            <a:r>
              <a:rPr lang="tr-TR" altLang="tr-TR" sz="2800" b="1" dirty="0" smtClean="0">
                <a:solidFill>
                  <a:schemeClr val="accent2">
                    <a:lumMod val="50000"/>
                  </a:schemeClr>
                </a:solidFill>
                <a:latin typeface="Calibri" pitchFamily="34" charset="0"/>
                <a:cs typeface="Calibri" pitchFamily="34" charset="0"/>
              </a:rPr>
              <a:t>Seçilme şartlarını kaybeden sınıf başkanı ve yardımcısı sınıf rehber öğretmeni tarafından görevden alınır. (M.32-3) </a:t>
            </a:r>
          </a:p>
          <a:p>
            <a:pPr algn="just"/>
            <a:endParaRPr lang="tr-TR" altLang="tr-TR" dirty="0">
              <a:solidFill>
                <a:schemeClr val="accent2">
                  <a:lumMod val="50000"/>
                </a:schemeClr>
              </a:solidFill>
              <a:latin typeface="Calibri" pitchFamily="34" charset="0"/>
              <a:cs typeface="Calibri" pitchFamily="34" charset="0"/>
            </a:endParaRPr>
          </a:p>
          <a:p>
            <a:endParaRPr lang="tr-TR" dirty="0"/>
          </a:p>
        </p:txBody>
      </p:sp>
    </p:spTree>
    <p:extLst>
      <p:ext uri="{BB962C8B-B14F-4D97-AF65-F5344CB8AC3E}">
        <p14:creationId xmlns:p14="http://schemas.microsoft.com/office/powerpoint/2010/main" val="1613961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24648"/>
          </a:xfrm>
        </p:spPr>
        <p:txBody>
          <a:bodyPr>
            <a:normAutofit/>
          </a:bodyPr>
          <a:lstStyle/>
          <a:p>
            <a:pPr algn="ctr"/>
            <a:r>
              <a:rPr lang="tr-TR" altLang="tr-TR" sz="4400" b="1" dirty="0">
                <a:solidFill>
                  <a:schemeClr val="bg2">
                    <a:lumMod val="10000"/>
                  </a:schemeClr>
                </a:solidFill>
                <a:latin typeface="Calibri" pitchFamily="34" charset="0"/>
                <a:cs typeface="Calibri" pitchFamily="34" charset="0"/>
              </a:rPr>
              <a:t>Geç Gelme, Devamsızlık</a:t>
            </a:r>
            <a:endParaRPr lang="tr-TR" sz="4400" dirty="0">
              <a:solidFill>
                <a:schemeClr val="bg2">
                  <a:lumMod val="10000"/>
                </a:schemeClr>
              </a:solidFill>
              <a:latin typeface="Calibri" pitchFamily="34" charset="0"/>
              <a:cs typeface="Calibri" pitchFamily="34" charset="0"/>
            </a:endParaRPr>
          </a:p>
        </p:txBody>
      </p:sp>
      <p:sp>
        <p:nvSpPr>
          <p:cNvPr id="3" name="İçerik Yer Tutucusu 2"/>
          <p:cNvSpPr>
            <a:spLocks noGrp="1"/>
          </p:cNvSpPr>
          <p:nvPr>
            <p:ph idx="1"/>
          </p:nvPr>
        </p:nvSpPr>
        <p:spPr>
          <a:xfrm>
            <a:off x="457200" y="1500174"/>
            <a:ext cx="8229600" cy="4824426"/>
          </a:xfrm>
        </p:spPr>
        <p:txBody>
          <a:bodyPr>
            <a:normAutofit/>
          </a:bodyPr>
          <a:lstStyle/>
          <a:p>
            <a:pPr algn="just"/>
            <a:r>
              <a:rPr lang="tr-TR" altLang="tr-TR" sz="2400" b="1" u="sng" dirty="0">
                <a:solidFill>
                  <a:schemeClr val="accent2">
                    <a:lumMod val="75000"/>
                  </a:schemeClr>
                </a:solidFill>
                <a:latin typeface="Calibri" pitchFamily="34" charset="0"/>
                <a:cs typeface="Calibri" pitchFamily="34" charset="0"/>
              </a:rPr>
              <a:t>Geç gelen öğrencilerin derse alınma şekli</a:t>
            </a:r>
            <a:r>
              <a:rPr lang="tr-TR" altLang="tr-TR" sz="2400" b="1" dirty="0">
                <a:solidFill>
                  <a:schemeClr val="accent2">
                    <a:lumMod val="75000"/>
                  </a:schemeClr>
                </a:solidFill>
                <a:latin typeface="Calibri" pitchFamily="34" charset="0"/>
                <a:cs typeface="Calibri" pitchFamily="34" charset="0"/>
              </a:rPr>
              <a:t> ve süresi ders yılı başında öğretmenler kurulunca kararlaştırılarak veli ve öğrencilere duyurulur. Birinci ders saati dışındaki geç gelmeler devamsızlıktan sayılır. (M.35-1</a:t>
            </a:r>
            <a:r>
              <a:rPr lang="tr-TR" altLang="tr-TR" sz="2400" b="1" dirty="0" smtClean="0">
                <a:solidFill>
                  <a:schemeClr val="accent2">
                    <a:lumMod val="75000"/>
                  </a:schemeClr>
                </a:solidFill>
                <a:latin typeface="Calibri" pitchFamily="34" charset="0"/>
                <a:cs typeface="Calibri" pitchFamily="34" charset="0"/>
              </a:rPr>
              <a:t>)</a:t>
            </a:r>
          </a:p>
          <a:p>
            <a:pPr algn="just">
              <a:buNone/>
            </a:pPr>
            <a:endParaRPr lang="tr-TR" altLang="tr-TR" sz="2400" b="1" dirty="0">
              <a:solidFill>
                <a:schemeClr val="accent2">
                  <a:lumMod val="75000"/>
                </a:schemeClr>
              </a:solidFill>
              <a:latin typeface="Calibri" pitchFamily="34" charset="0"/>
              <a:cs typeface="Calibri" pitchFamily="34" charset="0"/>
            </a:endParaRPr>
          </a:p>
          <a:p>
            <a:r>
              <a:rPr lang="tr-TR" altLang="tr-TR" sz="2400" b="1" dirty="0">
                <a:solidFill>
                  <a:schemeClr val="accent2">
                    <a:lumMod val="50000"/>
                  </a:schemeClr>
                </a:solidFill>
                <a:latin typeface="Calibri" pitchFamily="34" charset="0"/>
                <a:cs typeface="Calibri" pitchFamily="34" charset="0"/>
              </a:rPr>
              <a:t>Günlük toplam </a:t>
            </a:r>
            <a:r>
              <a:rPr lang="tr-TR" altLang="tr-TR" sz="2400" b="1" u="sng" dirty="0">
                <a:solidFill>
                  <a:schemeClr val="accent2">
                    <a:lumMod val="50000"/>
                  </a:schemeClr>
                </a:solidFill>
                <a:latin typeface="Calibri" pitchFamily="34" charset="0"/>
                <a:cs typeface="Calibri" pitchFamily="34" charset="0"/>
              </a:rPr>
              <a:t>ders saatinin 2/3 ü ve daha fazlasına</a:t>
            </a:r>
            <a:r>
              <a:rPr lang="tr-TR" altLang="tr-TR" sz="2400" b="1" dirty="0">
                <a:solidFill>
                  <a:schemeClr val="accent2">
                    <a:lumMod val="50000"/>
                  </a:schemeClr>
                </a:solidFill>
                <a:latin typeface="Calibri" pitchFamily="34" charset="0"/>
                <a:cs typeface="Calibri" pitchFamily="34" charset="0"/>
              </a:rPr>
              <a:t> gelmeyenlerin devamsızlığı </a:t>
            </a:r>
            <a:r>
              <a:rPr lang="tr-TR" altLang="tr-TR" sz="2400" u="sng" dirty="0">
                <a:solidFill>
                  <a:schemeClr val="accent2">
                    <a:lumMod val="50000"/>
                  </a:schemeClr>
                </a:solidFill>
                <a:latin typeface="Calibri" pitchFamily="34" charset="0"/>
                <a:cs typeface="Calibri" pitchFamily="34" charset="0"/>
              </a:rPr>
              <a:t>bir gün</a:t>
            </a:r>
            <a:r>
              <a:rPr lang="tr-TR" altLang="tr-TR" sz="2400" b="1" dirty="0">
                <a:solidFill>
                  <a:schemeClr val="accent2">
                    <a:lumMod val="50000"/>
                  </a:schemeClr>
                </a:solidFill>
                <a:latin typeface="Calibri" pitchFamily="34" charset="0"/>
                <a:cs typeface="Calibri" pitchFamily="34" charset="0"/>
              </a:rPr>
              <a:t>, diğer devamsızlıklar ise </a:t>
            </a:r>
            <a:r>
              <a:rPr lang="tr-TR" altLang="tr-TR" sz="2400" u="sng" dirty="0">
                <a:solidFill>
                  <a:schemeClr val="accent2">
                    <a:lumMod val="50000"/>
                  </a:schemeClr>
                </a:solidFill>
                <a:latin typeface="Calibri" pitchFamily="34" charset="0"/>
                <a:cs typeface="Calibri" pitchFamily="34" charset="0"/>
              </a:rPr>
              <a:t>yarım gün </a:t>
            </a:r>
            <a:r>
              <a:rPr lang="tr-TR" altLang="tr-TR" sz="2400" b="1" dirty="0">
                <a:solidFill>
                  <a:schemeClr val="accent2">
                    <a:lumMod val="50000"/>
                  </a:schemeClr>
                </a:solidFill>
                <a:latin typeface="Calibri" pitchFamily="34" charset="0"/>
                <a:cs typeface="Calibri" pitchFamily="34" charset="0"/>
              </a:rPr>
              <a:t>sayılır. (M.36-2b</a:t>
            </a:r>
            <a:r>
              <a:rPr lang="tr-TR" altLang="tr-TR" sz="2400" b="1" dirty="0" smtClean="0">
                <a:solidFill>
                  <a:schemeClr val="accent2">
                    <a:lumMod val="50000"/>
                  </a:schemeClr>
                </a:solidFill>
                <a:latin typeface="Calibri" pitchFamily="34" charset="0"/>
                <a:cs typeface="Calibri" pitchFamily="34" charset="0"/>
              </a:rPr>
              <a:t>)</a:t>
            </a:r>
            <a:r>
              <a:rPr lang="tr-TR" altLang="tr-TR" sz="2400" b="1" dirty="0" smtClean="0">
                <a:latin typeface="Comic Sans MS" pitchFamily="66" charset="0"/>
              </a:rPr>
              <a:t> </a:t>
            </a:r>
          </a:p>
          <a:p>
            <a:pPr>
              <a:buNone/>
            </a:pPr>
            <a:endParaRPr lang="tr-TR" altLang="tr-TR" sz="2400" b="1" dirty="0" smtClean="0">
              <a:latin typeface="Comic Sans MS" pitchFamily="66" charset="0"/>
            </a:endParaRPr>
          </a:p>
          <a:p>
            <a:pPr algn="just"/>
            <a:r>
              <a:rPr lang="tr-TR" sz="2400" dirty="0" smtClean="0">
                <a:solidFill>
                  <a:schemeClr val="accent1">
                    <a:lumMod val="50000"/>
                  </a:schemeClr>
                </a:solidFill>
                <a:latin typeface="Calibri" pitchFamily="34" charset="0"/>
                <a:cs typeface="Calibri" pitchFamily="34" charset="0"/>
              </a:rPr>
              <a:t>Devamsızlık süresi özürsüz 10 günü, toplamda 30 günü aşan öğrenciler, ders puanları ne olursa olsun başarısız sayılır ve durumları yazılı olarak velilerine bildirilir. (M.36-5)</a:t>
            </a:r>
            <a:endParaRPr lang="tr-TR" altLang="tr-TR" sz="2400" b="1" dirty="0" smtClean="0">
              <a:solidFill>
                <a:schemeClr val="accent1">
                  <a:lumMod val="50000"/>
                </a:schemeClr>
              </a:solidFill>
              <a:latin typeface="Calibri" pitchFamily="34" charset="0"/>
              <a:cs typeface="Calibri" pitchFamily="34" charset="0"/>
            </a:endParaRPr>
          </a:p>
          <a:p>
            <a:pPr algn="just"/>
            <a:endParaRPr lang="tr-TR" altLang="tr-TR" sz="2400" b="1" dirty="0">
              <a:solidFill>
                <a:schemeClr val="accent2">
                  <a:lumMod val="50000"/>
                </a:schemeClr>
              </a:solidFill>
              <a:latin typeface="Calibri" pitchFamily="34" charset="0"/>
              <a:cs typeface="Calibri" pitchFamily="34" charset="0"/>
            </a:endParaRPr>
          </a:p>
          <a:p>
            <a:endParaRPr lang="tr-TR" dirty="0"/>
          </a:p>
        </p:txBody>
      </p:sp>
    </p:spTree>
    <p:extLst>
      <p:ext uri="{BB962C8B-B14F-4D97-AF65-F5344CB8AC3E}">
        <p14:creationId xmlns:p14="http://schemas.microsoft.com/office/powerpoint/2010/main" val="337276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6"/>
          </a:xfrm>
        </p:spPr>
        <p:txBody>
          <a:bodyPr>
            <a:normAutofit fontScale="92500" lnSpcReduction="10000"/>
          </a:bodyPr>
          <a:lstStyle/>
          <a:p>
            <a:pPr algn="just"/>
            <a:r>
              <a:rPr lang="tr-TR" altLang="tr-TR" sz="2800" b="1" dirty="0" smtClean="0">
                <a:solidFill>
                  <a:schemeClr val="accent2">
                    <a:lumMod val="50000"/>
                  </a:schemeClr>
                </a:solidFill>
                <a:latin typeface="Calibri" pitchFamily="34" charset="0"/>
                <a:cs typeface="Calibri" pitchFamily="34" charset="0"/>
              </a:rPr>
              <a:t>Ancak kaynaştırma ve özel eğitim gerektiren öğrencilerin toplam devamsızlık süresi 60 gün olarak uygulanır. </a:t>
            </a:r>
          </a:p>
          <a:p>
            <a:pPr algn="just"/>
            <a:r>
              <a:rPr lang="tr-TR" altLang="tr-TR" sz="2800" dirty="0" smtClean="0">
                <a:solidFill>
                  <a:schemeClr val="accent2">
                    <a:lumMod val="75000"/>
                  </a:schemeClr>
                </a:solidFill>
                <a:latin typeface="Calibri" pitchFamily="34" charset="0"/>
                <a:cs typeface="Calibri" pitchFamily="34" charset="0"/>
              </a:rPr>
              <a:t>Devamsızlık nedeniyle başarısız sayılan ve öğrenim hakkı bulunan öğrenciler takip eden öğretim yılında 1 defaya mahsus okula devam ettirilir. </a:t>
            </a:r>
          </a:p>
          <a:p>
            <a:pPr algn="just"/>
            <a:r>
              <a:rPr lang="tr-TR" altLang="tr-TR" sz="2800" b="1" dirty="0" smtClean="0">
                <a:solidFill>
                  <a:schemeClr val="accent2">
                    <a:lumMod val="50000"/>
                  </a:schemeClr>
                </a:solidFill>
                <a:latin typeface="Calibri" pitchFamily="34" charset="0"/>
                <a:cs typeface="Calibri" pitchFamily="34" charset="0"/>
              </a:rPr>
              <a:t>Sınıf tekrarı hakkı bulunmayanların okulla </a:t>
            </a:r>
            <a:r>
              <a:rPr lang="tr-TR" altLang="tr-TR" sz="2800" b="1" u="sng" dirty="0" smtClean="0">
                <a:solidFill>
                  <a:schemeClr val="accent2">
                    <a:lumMod val="50000"/>
                  </a:schemeClr>
                </a:solidFill>
                <a:latin typeface="Calibri" pitchFamily="34" charset="0"/>
                <a:cs typeface="Calibri" pitchFamily="34" charset="0"/>
              </a:rPr>
              <a:t>ilişikleri kesilerek </a:t>
            </a:r>
            <a:r>
              <a:rPr lang="tr-TR" altLang="tr-TR" sz="2800" b="1" dirty="0" smtClean="0">
                <a:solidFill>
                  <a:schemeClr val="accent2">
                    <a:lumMod val="50000"/>
                  </a:schemeClr>
                </a:solidFill>
                <a:latin typeface="Calibri" pitchFamily="34" charset="0"/>
                <a:cs typeface="Calibri" pitchFamily="34" charset="0"/>
              </a:rPr>
              <a:t>Açık Öğretim Lisesi veya Mesleki Açık Öğretim Lisesine gönderilir. </a:t>
            </a:r>
          </a:p>
          <a:p>
            <a:pPr algn="just"/>
            <a:r>
              <a:rPr lang="tr-TR" altLang="tr-TR" sz="3000" dirty="0" smtClean="0">
                <a:solidFill>
                  <a:schemeClr val="accent2">
                    <a:lumMod val="75000"/>
                  </a:schemeClr>
                </a:solidFill>
                <a:latin typeface="Calibri" pitchFamily="34" charset="0"/>
                <a:cs typeface="Calibri" pitchFamily="34" charset="0"/>
              </a:rPr>
              <a:t>Öğrencinin devamsızlık yaptığı süreye ilişkin özür belgesi veya yazılı veli beyanı, özür gününü takip eden </a:t>
            </a:r>
            <a:r>
              <a:rPr lang="tr-TR" altLang="tr-TR" sz="3000" u="sng" dirty="0" smtClean="0">
                <a:solidFill>
                  <a:schemeClr val="accent2">
                    <a:lumMod val="75000"/>
                  </a:schemeClr>
                </a:solidFill>
                <a:latin typeface="Calibri" pitchFamily="34" charset="0"/>
                <a:cs typeface="Calibri" pitchFamily="34" charset="0"/>
              </a:rPr>
              <a:t>en geç 5 iş günü </a:t>
            </a:r>
            <a:r>
              <a:rPr lang="tr-TR" altLang="tr-TR" sz="3000" dirty="0" smtClean="0">
                <a:solidFill>
                  <a:schemeClr val="accent2">
                    <a:lumMod val="75000"/>
                  </a:schemeClr>
                </a:solidFill>
                <a:latin typeface="Calibri" pitchFamily="34" charset="0"/>
                <a:cs typeface="Calibri" pitchFamily="34" charset="0"/>
              </a:rPr>
              <a:t>içinde okul yönetimine velisi tarafından verilir ve e-Okul sistemine işlenir. </a:t>
            </a:r>
            <a:r>
              <a:rPr lang="tr-TR" altLang="tr-TR" sz="2200" dirty="0" smtClean="0">
                <a:solidFill>
                  <a:schemeClr val="accent2">
                    <a:lumMod val="75000"/>
                  </a:schemeClr>
                </a:solidFill>
                <a:latin typeface="Calibri" pitchFamily="34" charset="0"/>
                <a:cs typeface="Calibri" pitchFamily="34" charset="0"/>
              </a:rPr>
              <a:t>(M.36-7) </a:t>
            </a:r>
          </a:p>
          <a:p>
            <a:pPr algn="just"/>
            <a:endParaRPr lang="tr-TR" altLang="tr-TR" sz="2800" b="1" dirty="0" smtClean="0">
              <a:solidFill>
                <a:schemeClr val="accent2">
                  <a:lumMod val="50000"/>
                </a:schemeClr>
              </a:solidFill>
              <a:latin typeface="Calibri" pitchFamily="34" charset="0"/>
              <a:cs typeface="Calibri" pitchFamily="34" charset="0"/>
            </a:endParaRP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8229600" cy="1143000"/>
          </a:xfrm>
        </p:spPr>
        <p:txBody>
          <a:bodyPr>
            <a:normAutofit/>
          </a:bodyPr>
          <a:lstStyle/>
          <a:p>
            <a:pPr algn="ctr"/>
            <a:r>
              <a:rPr lang="tr-TR" altLang="tr-TR" sz="4000" b="1" dirty="0" smtClean="0">
                <a:solidFill>
                  <a:schemeClr val="tx2">
                    <a:lumMod val="50000"/>
                  </a:schemeClr>
                </a:solidFill>
                <a:latin typeface="Calibri" pitchFamily="34" charset="0"/>
                <a:cs typeface="Calibri" pitchFamily="34" charset="0"/>
              </a:rPr>
              <a:t>Özür Belgelerinin İdareye Teslimi</a:t>
            </a:r>
            <a:endParaRPr lang="tr-TR" sz="4000" b="1" dirty="0">
              <a:solidFill>
                <a:schemeClr val="tx2">
                  <a:lumMod val="50000"/>
                </a:schemeClr>
              </a:solidFill>
              <a:latin typeface="Calibri" pitchFamily="34" charset="0"/>
              <a:cs typeface="Calibri" pitchFamily="34" charset="0"/>
            </a:endParaRPr>
          </a:p>
        </p:txBody>
      </p:sp>
      <p:sp>
        <p:nvSpPr>
          <p:cNvPr id="3" name="2 İçerik Yer Tutucusu"/>
          <p:cNvSpPr>
            <a:spLocks noGrp="1"/>
          </p:cNvSpPr>
          <p:nvPr>
            <p:ph idx="1"/>
          </p:nvPr>
        </p:nvSpPr>
        <p:spPr>
          <a:xfrm>
            <a:off x="457200" y="2285992"/>
            <a:ext cx="8229600" cy="4038608"/>
          </a:xfrm>
        </p:spPr>
        <p:txBody>
          <a:bodyPr/>
          <a:lstStyle/>
          <a:p>
            <a:pPr algn="just"/>
            <a:r>
              <a:rPr lang="tr-TR" sz="2400" dirty="0" smtClean="0">
                <a:solidFill>
                  <a:schemeClr val="accent1">
                    <a:lumMod val="50000"/>
                  </a:schemeClr>
                </a:solidFill>
                <a:latin typeface="Calibri" pitchFamily="34" charset="0"/>
                <a:cs typeface="Calibri" pitchFamily="34" charset="0"/>
              </a:rPr>
              <a:t>Öğrencinin devamsızlık yaptığı süreye ilişkin özür belgesi veya yazılı veli beyanı, özür gününü takip eden en geç 5 iş günü içinde okul yönetimine velisi tarafından verilir ve e-Okul sistemine işlenir. Zorunlu hallerde özür belgesinin teslim süresi okul yönetimince 20 iş gününü aşmamak üzere uzatılabilir. </a:t>
            </a:r>
            <a:r>
              <a:rPr lang="tr-TR" altLang="tr-TR" sz="2000" b="1" dirty="0" smtClean="0">
                <a:solidFill>
                  <a:schemeClr val="accent1">
                    <a:lumMod val="50000"/>
                  </a:schemeClr>
                </a:solidFill>
                <a:latin typeface="Calibri" pitchFamily="34" charset="0"/>
                <a:cs typeface="Calibri" pitchFamily="34" charset="0"/>
              </a:rPr>
              <a:t>(</a:t>
            </a:r>
            <a:r>
              <a:rPr lang="tr-TR" altLang="tr-TR" sz="2000" b="1" dirty="0" smtClean="0">
                <a:solidFill>
                  <a:schemeClr val="accent2">
                    <a:lumMod val="75000"/>
                  </a:schemeClr>
                </a:solidFill>
                <a:latin typeface="Calibri" pitchFamily="34" charset="0"/>
                <a:cs typeface="Calibri" pitchFamily="34" charset="0"/>
              </a:rPr>
              <a:t>M 36-7</a:t>
            </a:r>
            <a:r>
              <a:rPr lang="tr-TR" altLang="tr-TR" sz="2000" b="1" dirty="0" smtClean="0">
                <a:solidFill>
                  <a:schemeClr val="accent1">
                    <a:lumMod val="50000"/>
                  </a:schemeClr>
                </a:solidFill>
                <a:latin typeface="Calibri" pitchFamily="34" charset="0"/>
                <a:cs typeface="Calibri" pitchFamily="34" charset="0"/>
              </a:rPr>
              <a:t>)</a:t>
            </a:r>
          </a:p>
          <a:p>
            <a:pPr algn="just">
              <a:buNone/>
            </a:pPr>
            <a:endParaRPr lang="tr-TR" altLang="tr-TR" sz="2000" dirty="0" smtClean="0">
              <a:solidFill>
                <a:schemeClr val="accent2">
                  <a:lumMod val="75000"/>
                </a:schemeClr>
              </a:solidFill>
              <a:latin typeface="Calibri" pitchFamily="34" charset="0"/>
              <a:cs typeface="Calibri" pitchFamily="34" charset="0"/>
            </a:endParaRPr>
          </a:p>
          <a:p>
            <a:pPr algn="just"/>
            <a:r>
              <a:rPr lang="tr-TR" altLang="tr-TR" sz="2400" dirty="0" smtClean="0">
                <a:solidFill>
                  <a:schemeClr val="accent2">
                    <a:lumMod val="75000"/>
                  </a:schemeClr>
                </a:solidFill>
                <a:latin typeface="Calibri" pitchFamily="34" charset="0"/>
                <a:cs typeface="Calibri" pitchFamily="34" charset="0"/>
              </a:rPr>
              <a:t>Öğrenciler veli refakati olmadan okul dışına gönderilemezler.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smtClean="0">
                <a:solidFill>
                  <a:schemeClr val="tx2">
                    <a:lumMod val="50000"/>
                  </a:schemeClr>
                </a:solidFill>
                <a:latin typeface="Calibri" pitchFamily="34" charset="0"/>
                <a:cs typeface="Calibri" pitchFamily="34" charset="0"/>
              </a:rPr>
              <a:t>Faaliyet İzinleri</a:t>
            </a:r>
            <a:endParaRPr lang="tr-TR" sz="4400" dirty="0">
              <a:solidFill>
                <a:schemeClr val="tx2">
                  <a:lumMod val="50000"/>
                </a:schemeClr>
              </a:solidFill>
              <a:latin typeface="Calibri" pitchFamily="34" charset="0"/>
              <a:cs typeface="Calibri" pitchFamily="34" charset="0"/>
            </a:endParaRPr>
          </a:p>
        </p:txBody>
      </p:sp>
      <p:sp>
        <p:nvSpPr>
          <p:cNvPr id="3" name="2 İçerik Yer Tutucusu"/>
          <p:cNvSpPr>
            <a:spLocks noGrp="1"/>
          </p:cNvSpPr>
          <p:nvPr>
            <p:ph idx="1"/>
          </p:nvPr>
        </p:nvSpPr>
        <p:spPr/>
        <p:txBody>
          <a:bodyPr/>
          <a:lstStyle/>
          <a:p>
            <a:pPr algn="just"/>
            <a:r>
              <a:rPr lang="tr-TR" altLang="tr-TR" sz="2400" dirty="0" smtClean="0">
                <a:solidFill>
                  <a:schemeClr val="accent2">
                    <a:lumMod val="50000"/>
                  </a:schemeClr>
                </a:solidFill>
                <a:latin typeface="Calibri" pitchFamily="34" charset="0"/>
                <a:cs typeface="Calibri" pitchFamily="34" charset="0"/>
              </a:rPr>
              <a:t>Yurt içinde ve yurtdışında, bilim, tiyatro, spor, müzik, folklor, beceri yarışması ve benzeri eğitici-kültürel faaliyetlere ve bunların hazırlık çalışmalarına katılmasına Bakanlık, mahallî mülki amirleri ve/veya millî eğitim müdürlüklerince izin verilen öğrenciler, okula devam edemedikleri sürece faaliyet izinli sayılırlar ve bu süre devamsızlık süresine dâhil edilmez. </a:t>
            </a:r>
          </a:p>
          <a:p>
            <a:pPr algn="just">
              <a:buNone/>
            </a:pPr>
            <a:r>
              <a:rPr lang="tr-TR" altLang="tr-TR" sz="2400" b="1" dirty="0" smtClean="0">
                <a:latin typeface="Calibri" pitchFamily="34" charset="0"/>
                <a:cs typeface="Calibri" pitchFamily="34" charset="0"/>
              </a:rPr>
              <a:t>     </a:t>
            </a:r>
          </a:p>
          <a:p>
            <a:pPr algn="just">
              <a:buNone/>
            </a:pPr>
            <a:r>
              <a:rPr lang="tr-TR" altLang="tr-TR" sz="2400" b="1" dirty="0" smtClean="0">
                <a:latin typeface="Calibri" pitchFamily="34" charset="0"/>
                <a:cs typeface="Calibri" pitchFamily="34" charset="0"/>
              </a:rPr>
              <a:t>    </a:t>
            </a:r>
            <a:r>
              <a:rPr lang="tr-TR" altLang="tr-TR" sz="2400" b="1" dirty="0" smtClean="0">
                <a:solidFill>
                  <a:schemeClr val="accent2">
                    <a:lumMod val="50000"/>
                  </a:schemeClr>
                </a:solidFill>
                <a:latin typeface="Calibri" pitchFamily="34" charset="0"/>
                <a:cs typeface="Calibri" pitchFamily="34" charset="0"/>
              </a:rPr>
              <a:t>Ancak, faaliyet için verilen izinlerin toplamı bir eğitim ve öğretim yılının yarısından fazla olamaz. </a:t>
            </a:r>
            <a:endParaRPr lang="tr-TR" altLang="tr-TR" sz="2400" dirty="0" smtClean="0">
              <a:solidFill>
                <a:schemeClr val="accent2">
                  <a:lumMod val="50000"/>
                </a:schemeClr>
              </a:solidFill>
              <a:latin typeface="Calibri" pitchFamily="34" charset="0"/>
              <a:cs typeface="Calibri" pitchFamily="34" charset="0"/>
            </a:endParaRP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402</TotalTime>
  <Words>3882</Words>
  <Application>Microsoft Office PowerPoint</Application>
  <PresentationFormat>Ekran Gösterisi (4:3)</PresentationFormat>
  <Paragraphs>264</Paragraphs>
  <Slides>45</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45</vt:i4>
      </vt:variant>
    </vt:vector>
  </HeadingPairs>
  <TitlesOfParts>
    <vt:vector size="53" baseType="lpstr">
      <vt:lpstr>Calibri</vt:lpstr>
      <vt:lpstr>Comic Sans MS</vt:lpstr>
      <vt:lpstr>Constantia</vt:lpstr>
      <vt:lpstr>Edwardian Script ITC</vt:lpstr>
      <vt:lpstr>Monotype Corsiva</vt:lpstr>
      <vt:lpstr>Wingdings</vt:lpstr>
      <vt:lpstr>Wingdings 2</vt:lpstr>
      <vt:lpstr>Akış</vt:lpstr>
      <vt:lpstr>PowerPoint Sunusu</vt:lpstr>
      <vt:lpstr>KAYA BAYAZITOĞLU ANADOLU LİSESİ   Okulumuz İdari Kadrosu  ve  Rehberlik Servisi</vt:lpstr>
      <vt:lpstr>Okulumuzda Öğrenci Kılık Kıyafeti</vt:lpstr>
      <vt:lpstr>Öğrenci Nöbetleri</vt:lpstr>
      <vt:lpstr>Sınıf Başkanlığı</vt:lpstr>
      <vt:lpstr>Geç Gelme, Devamsızlık</vt:lpstr>
      <vt:lpstr>PowerPoint Sunusu</vt:lpstr>
      <vt:lpstr>Özür Belgelerinin İdareye Teslimi</vt:lpstr>
      <vt:lpstr>Faaliyet İzinleri</vt:lpstr>
      <vt:lpstr>.</vt:lpstr>
      <vt:lpstr>Veli Okul İletişimi</vt:lpstr>
      <vt:lpstr>Nakil İşlemleri</vt:lpstr>
      <vt:lpstr>Sınıf Tekrarı ve Öğrenim Hakkı</vt:lpstr>
      <vt:lpstr>SINIF GEÇME</vt:lpstr>
      <vt:lpstr>Takdir – Teşekkür Belgeleri</vt:lpstr>
      <vt:lpstr>Mezuniyet Puanı</vt:lpstr>
      <vt:lpstr>Dönem Puanı</vt:lpstr>
      <vt:lpstr>Bir Dersin Ağırlığı ve Ağırlıklı Puanı</vt:lpstr>
      <vt:lpstr>Ders yılı sonunda herhangi bir dersten başarılı sayılma</vt:lpstr>
      <vt:lpstr>Yazılı ve Uygulama Sınavları</vt:lpstr>
      <vt:lpstr>Sorumlu Ders Ne Demektir?</vt:lpstr>
      <vt:lpstr>Ortalama Yükseltme Sınavları</vt:lpstr>
      <vt:lpstr>Sınavlara Katılmayanlar</vt:lpstr>
      <vt:lpstr>Sınıf Tekrarı ve Öğrenim Hakkı</vt:lpstr>
      <vt:lpstr>Sorumlu Olarak Sınıf Geçme ve Sorumluluğun Kalkması</vt:lpstr>
      <vt:lpstr>Disiplin cezaları</vt:lpstr>
      <vt:lpstr>Disiplin Cezaları</vt:lpstr>
      <vt:lpstr>Kınama cezasını gerektiren davranışlar ve fiiller şunlardır:</vt:lpstr>
      <vt:lpstr>PowerPoint Sunusu</vt:lpstr>
      <vt:lpstr> Okuldan Kısa Süreli Uzaklaştırma cezasını gerektiren fiil ve davranışlar</vt:lpstr>
      <vt:lpstr>PowerPoint Sunusu</vt:lpstr>
      <vt:lpstr>Okul Değiştirme cezasını gerektiren fiil ve davranışlar</vt:lpstr>
      <vt:lpstr>PowerPoint Sunusu</vt:lpstr>
      <vt:lpstr>PowerPoint Sunusu</vt:lpstr>
      <vt:lpstr>Örgün eğitim dışına çıkarma cezasını gerektiren davranışlar</vt:lpstr>
      <vt:lpstr>PowerPoint Sunusu</vt:lpstr>
      <vt:lpstr>PowerPoint Sunusu</vt:lpstr>
      <vt:lpstr>PowerPoint Sunusu</vt:lpstr>
      <vt:lpstr>PowerPoint Sunusu</vt:lpstr>
      <vt:lpstr>Öğrencilerimizden Beklenen Davranışlar </vt:lpstr>
      <vt:lpstr>PowerPoint Sunusu</vt:lpstr>
      <vt:lpstr>PowerPoint Sunusu</vt:lpstr>
      <vt:lpstr>PowerPoint Sunusu</vt:lpstr>
      <vt:lpstr>PowerPoint Sunusu</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LENOVO1</dc:creator>
  <cp:lastModifiedBy>User</cp:lastModifiedBy>
  <cp:revision>128</cp:revision>
  <dcterms:created xsi:type="dcterms:W3CDTF">2016-10-22T09:39:06Z</dcterms:created>
  <dcterms:modified xsi:type="dcterms:W3CDTF">2020-10-14T06:36:23Z</dcterms:modified>
</cp:coreProperties>
</file>